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7" r:id="rId3"/>
    <p:sldId id="319" r:id="rId4"/>
    <p:sldId id="321" r:id="rId5"/>
    <p:sldId id="307" r:id="rId6"/>
    <p:sldId id="318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9" r:id="rId24"/>
    <p:sldId id="443" r:id="rId25"/>
    <p:sldId id="447" r:id="rId26"/>
    <p:sldId id="448" r:id="rId27"/>
    <p:sldId id="451" r:id="rId28"/>
    <p:sldId id="454" r:id="rId29"/>
    <p:sldId id="455" r:id="rId30"/>
    <p:sldId id="450" r:id="rId31"/>
    <p:sldId id="449" r:id="rId32"/>
    <p:sldId id="32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2"/>
    <p:restoredTop sz="94646"/>
  </p:normalViewPr>
  <p:slideViewPr>
    <p:cSldViewPr snapToGrid="0">
      <p:cViewPr varScale="1">
        <p:scale>
          <a:sx n="103" d="100"/>
          <a:sy n="103" d="100"/>
        </p:scale>
        <p:origin x="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Presentations/Trump%20trade%20policies/News%20tabu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Trade and other international economic</a:t>
            </a:r>
          </a:p>
          <a:p>
            <a:pPr>
              <a:defRPr sz="3200"/>
            </a:pPr>
            <a:r>
              <a:rPr lang="en-US" sz="3200"/>
              <a:t>articles in the news per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98670169284963E-2"/>
          <c:y val="0.21983742563856082"/>
          <c:w val="0.90920695978181709"/>
          <c:h val="0.63031586388897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'Bins 2010-18'!$C$3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'Bins 2010-18'!$A$5:$A$495</c:f>
              <c:numCache>
                <c:formatCode>m/d/yy</c:formatCode>
                <c:ptCount val="491"/>
                <c:pt idx="0">
                  <c:v>40182</c:v>
                </c:pt>
                <c:pt idx="1">
                  <c:v>40189</c:v>
                </c:pt>
                <c:pt idx="2">
                  <c:v>40196</c:v>
                </c:pt>
                <c:pt idx="3">
                  <c:v>40203</c:v>
                </c:pt>
                <c:pt idx="4">
                  <c:v>40210</c:v>
                </c:pt>
                <c:pt idx="5">
                  <c:v>40217</c:v>
                </c:pt>
                <c:pt idx="6">
                  <c:v>40224</c:v>
                </c:pt>
                <c:pt idx="7">
                  <c:v>40231</c:v>
                </c:pt>
                <c:pt idx="8">
                  <c:v>40238</c:v>
                </c:pt>
                <c:pt idx="9">
                  <c:v>40245</c:v>
                </c:pt>
                <c:pt idx="10">
                  <c:v>40252</c:v>
                </c:pt>
                <c:pt idx="11">
                  <c:v>40259</c:v>
                </c:pt>
                <c:pt idx="12">
                  <c:v>40266</c:v>
                </c:pt>
                <c:pt idx="13">
                  <c:v>40273</c:v>
                </c:pt>
                <c:pt idx="14">
                  <c:v>40280</c:v>
                </c:pt>
                <c:pt idx="15">
                  <c:v>40287</c:v>
                </c:pt>
                <c:pt idx="16">
                  <c:v>40294</c:v>
                </c:pt>
                <c:pt idx="17">
                  <c:v>40301</c:v>
                </c:pt>
                <c:pt idx="18">
                  <c:v>40308</c:v>
                </c:pt>
                <c:pt idx="19">
                  <c:v>40315</c:v>
                </c:pt>
                <c:pt idx="20">
                  <c:v>40322</c:v>
                </c:pt>
                <c:pt idx="21">
                  <c:v>40329</c:v>
                </c:pt>
                <c:pt idx="22">
                  <c:v>40336</c:v>
                </c:pt>
                <c:pt idx="23">
                  <c:v>40343</c:v>
                </c:pt>
                <c:pt idx="24">
                  <c:v>40350</c:v>
                </c:pt>
                <c:pt idx="25">
                  <c:v>40357</c:v>
                </c:pt>
                <c:pt idx="26">
                  <c:v>40364</c:v>
                </c:pt>
                <c:pt idx="27">
                  <c:v>40371</c:v>
                </c:pt>
                <c:pt idx="28">
                  <c:v>40378</c:v>
                </c:pt>
                <c:pt idx="29">
                  <c:v>40385</c:v>
                </c:pt>
                <c:pt idx="30">
                  <c:v>40392</c:v>
                </c:pt>
                <c:pt idx="31">
                  <c:v>40399</c:v>
                </c:pt>
                <c:pt idx="32">
                  <c:v>40406</c:v>
                </c:pt>
                <c:pt idx="33">
                  <c:v>40413</c:v>
                </c:pt>
                <c:pt idx="34">
                  <c:v>40420</c:v>
                </c:pt>
                <c:pt idx="35">
                  <c:v>40427</c:v>
                </c:pt>
                <c:pt idx="36">
                  <c:v>40434</c:v>
                </c:pt>
                <c:pt idx="37">
                  <c:v>40441</c:v>
                </c:pt>
                <c:pt idx="38">
                  <c:v>40448</c:v>
                </c:pt>
                <c:pt idx="39">
                  <c:v>40455</c:v>
                </c:pt>
                <c:pt idx="40">
                  <c:v>40462</c:v>
                </c:pt>
                <c:pt idx="41">
                  <c:v>40469</c:v>
                </c:pt>
                <c:pt idx="42">
                  <c:v>40476</c:v>
                </c:pt>
                <c:pt idx="43">
                  <c:v>40483</c:v>
                </c:pt>
                <c:pt idx="44">
                  <c:v>40490</c:v>
                </c:pt>
                <c:pt idx="45">
                  <c:v>40497</c:v>
                </c:pt>
                <c:pt idx="46">
                  <c:v>40504</c:v>
                </c:pt>
                <c:pt idx="47">
                  <c:v>40511</c:v>
                </c:pt>
                <c:pt idx="48">
                  <c:v>40518</c:v>
                </c:pt>
                <c:pt idx="49">
                  <c:v>40525</c:v>
                </c:pt>
                <c:pt idx="50">
                  <c:v>40532</c:v>
                </c:pt>
                <c:pt idx="51">
                  <c:v>40539</c:v>
                </c:pt>
                <c:pt idx="52">
                  <c:v>40546</c:v>
                </c:pt>
                <c:pt idx="53">
                  <c:v>40553</c:v>
                </c:pt>
                <c:pt idx="54">
                  <c:v>40560</c:v>
                </c:pt>
                <c:pt idx="55">
                  <c:v>40567</c:v>
                </c:pt>
                <c:pt idx="56">
                  <c:v>40574</c:v>
                </c:pt>
                <c:pt idx="57">
                  <c:v>40581</c:v>
                </c:pt>
                <c:pt idx="58">
                  <c:v>40588</c:v>
                </c:pt>
                <c:pt idx="59">
                  <c:v>40595</c:v>
                </c:pt>
                <c:pt idx="60">
                  <c:v>40602</c:v>
                </c:pt>
                <c:pt idx="61">
                  <c:v>40609</c:v>
                </c:pt>
                <c:pt idx="62">
                  <c:v>40616</c:v>
                </c:pt>
                <c:pt idx="63">
                  <c:v>40623</c:v>
                </c:pt>
                <c:pt idx="64">
                  <c:v>40630</c:v>
                </c:pt>
                <c:pt idx="65">
                  <c:v>40637</c:v>
                </c:pt>
                <c:pt idx="66">
                  <c:v>40644</c:v>
                </c:pt>
                <c:pt idx="67">
                  <c:v>40651</c:v>
                </c:pt>
                <c:pt idx="68">
                  <c:v>40658</c:v>
                </c:pt>
                <c:pt idx="69">
                  <c:v>40665</c:v>
                </c:pt>
                <c:pt idx="70">
                  <c:v>40672</c:v>
                </c:pt>
                <c:pt idx="71">
                  <c:v>40679</c:v>
                </c:pt>
                <c:pt idx="72">
                  <c:v>40686</c:v>
                </c:pt>
                <c:pt idx="73">
                  <c:v>40693</c:v>
                </c:pt>
                <c:pt idx="74">
                  <c:v>40700</c:v>
                </c:pt>
                <c:pt idx="75">
                  <c:v>40707</c:v>
                </c:pt>
                <c:pt idx="76">
                  <c:v>40714</c:v>
                </c:pt>
                <c:pt idx="77">
                  <c:v>40721</c:v>
                </c:pt>
                <c:pt idx="78">
                  <c:v>40728</c:v>
                </c:pt>
                <c:pt idx="79">
                  <c:v>40735</c:v>
                </c:pt>
                <c:pt idx="80">
                  <c:v>40742</c:v>
                </c:pt>
                <c:pt idx="81">
                  <c:v>40749</c:v>
                </c:pt>
                <c:pt idx="82">
                  <c:v>40756</c:v>
                </c:pt>
                <c:pt idx="83">
                  <c:v>40763</c:v>
                </c:pt>
                <c:pt idx="84">
                  <c:v>40770</c:v>
                </c:pt>
                <c:pt idx="85">
                  <c:v>40777</c:v>
                </c:pt>
                <c:pt idx="86">
                  <c:v>40784</c:v>
                </c:pt>
                <c:pt idx="87">
                  <c:v>40791</c:v>
                </c:pt>
                <c:pt idx="88">
                  <c:v>40798</c:v>
                </c:pt>
                <c:pt idx="89">
                  <c:v>40805</c:v>
                </c:pt>
                <c:pt idx="90">
                  <c:v>40812</c:v>
                </c:pt>
                <c:pt idx="91">
                  <c:v>40819</c:v>
                </c:pt>
                <c:pt idx="92">
                  <c:v>40826</c:v>
                </c:pt>
                <c:pt idx="93">
                  <c:v>40833</c:v>
                </c:pt>
                <c:pt idx="94">
                  <c:v>40840</c:v>
                </c:pt>
                <c:pt idx="95">
                  <c:v>40847</c:v>
                </c:pt>
                <c:pt idx="96">
                  <c:v>40854</c:v>
                </c:pt>
                <c:pt idx="97">
                  <c:v>40861</c:v>
                </c:pt>
                <c:pt idx="98">
                  <c:v>40868</c:v>
                </c:pt>
                <c:pt idx="99">
                  <c:v>40875</c:v>
                </c:pt>
                <c:pt idx="100">
                  <c:v>40882</c:v>
                </c:pt>
                <c:pt idx="101">
                  <c:v>40889</c:v>
                </c:pt>
                <c:pt idx="102">
                  <c:v>40896</c:v>
                </c:pt>
                <c:pt idx="103">
                  <c:v>40903</c:v>
                </c:pt>
                <c:pt idx="104">
                  <c:v>40910</c:v>
                </c:pt>
                <c:pt idx="105">
                  <c:v>40917</c:v>
                </c:pt>
                <c:pt idx="106">
                  <c:v>40924</c:v>
                </c:pt>
                <c:pt idx="107">
                  <c:v>40931</c:v>
                </c:pt>
                <c:pt idx="108">
                  <c:v>40938</c:v>
                </c:pt>
                <c:pt idx="109">
                  <c:v>40945</c:v>
                </c:pt>
                <c:pt idx="110">
                  <c:v>40952</c:v>
                </c:pt>
                <c:pt idx="111">
                  <c:v>40959</c:v>
                </c:pt>
                <c:pt idx="112">
                  <c:v>40966</c:v>
                </c:pt>
                <c:pt idx="113">
                  <c:v>40973</c:v>
                </c:pt>
                <c:pt idx="114">
                  <c:v>40980</c:v>
                </c:pt>
                <c:pt idx="115">
                  <c:v>40987</c:v>
                </c:pt>
                <c:pt idx="116">
                  <c:v>40994</c:v>
                </c:pt>
                <c:pt idx="117">
                  <c:v>41001</c:v>
                </c:pt>
                <c:pt idx="118">
                  <c:v>41008</c:v>
                </c:pt>
                <c:pt idx="119">
                  <c:v>41015</c:v>
                </c:pt>
                <c:pt idx="120">
                  <c:v>41022</c:v>
                </c:pt>
                <c:pt idx="121">
                  <c:v>41029</c:v>
                </c:pt>
                <c:pt idx="122">
                  <c:v>41036</c:v>
                </c:pt>
                <c:pt idx="123">
                  <c:v>41043</c:v>
                </c:pt>
                <c:pt idx="124">
                  <c:v>41050</c:v>
                </c:pt>
                <c:pt idx="125">
                  <c:v>41057</c:v>
                </c:pt>
                <c:pt idx="126">
                  <c:v>41064</c:v>
                </c:pt>
                <c:pt idx="127">
                  <c:v>41071</c:v>
                </c:pt>
                <c:pt idx="128">
                  <c:v>41078</c:v>
                </c:pt>
                <c:pt idx="129">
                  <c:v>41085</c:v>
                </c:pt>
                <c:pt idx="130">
                  <c:v>41092</c:v>
                </c:pt>
                <c:pt idx="131">
                  <c:v>41099</c:v>
                </c:pt>
                <c:pt idx="132">
                  <c:v>41106</c:v>
                </c:pt>
                <c:pt idx="133">
                  <c:v>41113</c:v>
                </c:pt>
                <c:pt idx="134">
                  <c:v>41120</c:v>
                </c:pt>
                <c:pt idx="135">
                  <c:v>41127</c:v>
                </c:pt>
                <c:pt idx="136">
                  <c:v>41134</c:v>
                </c:pt>
                <c:pt idx="137">
                  <c:v>41141</c:v>
                </c:pt>
                <c:pt idx="138">
                  <c:v>41148</c:v>
                </c:pt>
                <c:pt idx="139">
                  <c:v>41155</c:v>
                </c:pt>
                <c:pt idx="140">
                  <c:v>41162</c:v>
                </c:pt>
                <c:pt idx="141">
                  <c:v>41169</c:v>
                </c:pt>
                <c:pt idx="142">
                  <c:v>41176</c:v>
                </c:pt>
                <c:pt idx="143">
                  <c:v>41183</c:v>
                </c:pt>
                <c:pt idx="144">
                  <c:v>41190</c:v>
                </c:pt>
                <c:pt idx="145">
                  <c:v>41197</c:v>
                </c:pt>
                <c:pt idx="146">
                  <c:v>41204</c:v>
                </c:pt>
                <c:pt idx="147">
                  <c:v>41211</c:v>
                </c:pt>
                <c:pt idx="148">
                  <c:v>41218</c:v>
                </c:pt>
                <c:pt idx="149">
                  <c:v>41225</c:v>
                </c:pt>
                <c:pt idx="150">
                  <c:v>41232</c:v>
                </c:pt>
                <c:pt idx="151">
                  <c:v>41239</c:v>
                </c:pt>
                <c:pt idx="152">
                  <c:v>41246</c:v>
                </c:pt>
                <c:pt idx="153">
                  <c:v>41253</c:v>
                </c:pt>
                <c:pt idx="154">
                  <c:v>41260</c:v>
                </c:pt>
                <c:pt idx="155">
                  <c:v>41267</c:v>
                </c:pt>
                <c:pt idx="156">
                  <c:v>41274</c:v>
                </c:pt>
                <c:pt idx="157">
                  <c:v>41281</c:v>
                </c:pt>
                <c:pt idx="158">
                  <c:v>41288</c:v>
                </c:pt>
                <c:pt idx="159">
                  <c:v>41295</c:v>
                </c:pt>
                <c:pt idx="160">
                  <c:v>41302</c:v>
                </c:pt>
                <c:pt idx="161">
                  <c:v>41309</c:v>
                </c:pt>
                <c:pt idx="162">
                  <c:v>41316</c:v>
                </c:pt>
                <c:pt idx="163">
                  <c:v>41323</c:v>
                </c:pt>
                <c:pt idx="164">
                  <c:v>41330</c:v>
                </c:pt>
                <c:pt idx="165">
                  <c:v>41337</c:v>
                </c:pt>
                <c:pt idx="166">
                  <c:v>41344</c:v>
                </c:pt>
                <c:pt idx="167">
                  <c:v>41351</c:v>
                </c:pt>
                <c:pt idx="168">
                  <c:v>41358</c:v>
                </c:pt>
                <c:pt idx="169">
                  <c:v>41365</c:v>
                </c:pt>
                <c:pt idx="170">
                  <c:v>41372</c:v>
                </c:pt>
                <c:pt idx="171">
                  <c:v>41379</c:v>
                </c:pt>
                <c:pt idx="172">
                  <c:v>41386</c:v>
                </c:pt>
                <c:pt idx="173">
                  <c:v>41393</c:v>
                </c:pt>
                <c:pt idx="174">
                  <c:v>41400</c:v>
                </c:pt>
                <c:pt idx="175">
                  <c:v>41407</c:v>
                </c:pt>
                <c:pt idx="176">
                  <c:v>41414</c:v>
                </c:pt>
                <c:pt idx="177">
                  <c:v>41421</c:v>
                </c:pt>
                <c:pt idx="178">
                  <c:v>41428</c:v>
                </c:pt>
                <c:pt idx="179">
                  <c:v>41435</c:v>
                </c:pt>
                <c:pt idx="180">
                  <c:v>41442</c:v>
                </c:pt>
                <c:pt idx="181">
                  <c:v>41449</c:v>
                </c:pt>
                <c:pt idx="182">
                  <c:v>41456</c:v>
                </c:pt>
                <c:pt idx="183">
                  <c:v>41463</c:v>
                </c:pt>
                <c:pt idx="184">
                  <c:v>41470</c:v>
                </c:pt>
                <c:pt idx="185">
                  <c:v>41477</c:v>
                </c:pt>
                <c:pt idx="186">
                  <c:v>41484</c:v>
                </c:pt>
                <c:pt idx="187">
                  <c:v>41491</c:v>
                </c:pt>
                <c:pt idx="188">
                  <c:v>41498</c:v>
                </c:pt>
                <c:pt idx="189">
                  <c:v>41505</c:v>
                </c:pt>
                <c:pt idx="190">
                  <c:v>41512</c:v>
                </c:pt>
                <c:pt idx="191">
                  <c:v>41519</c:v>
                </c:pt>
                <c:pt idx="192">
                  <c:v>41526</c:v>
                </c:pt>
                <c:pt idx="193">
                  <c:v>41533</c:v>
                </c:pt>
                <c:pt idx="194">
                  <c:v>41540</c:v>
                </c:pt>
                <c:pt idx="195">
                  <c:v>41547</c:v>
                </c:pt>
                <c:pt idx="196">
                  <c:v>41554</c:v>
                </c:pt>
                <c:pt idx="197">
                  <c:v>41561</c:v>
                </c:pt>
                <c:pt idx="198">
                  <c:v>41568</c:v>
                </c:pt>
                <c:pt idx="199">
                  <c:v>41575</c:v>
                </c:pt>
                <c:pt idx="200">
                  <c:v>41582</c:v>
                </c:pt>
                <c:pt idx="201">
                  <c:v>41589</c:v>
                </c:pt>
                <c:pt idx="202">
                  <c:v>41596</c:v>
                </c:pt>
                <c:pt idx="203">
                  <c:v>41603</c:v>
                </c:pt>
                <c:pt idx="204">
                  <c:v>41610</c:v>
                </c:pt>
                <c:pt idx="205">
                  <c:v>41617</c:v>
                </c:pt>
                <c:pt idx="206">
                  <c:v>41624</c:v>
                </c:pt>
                <c:pt idx="207">
                  <c:v>41631</c:v>
                </c:pt>
                <c:pt idx="208">
                  <c:v>41638</c:v>
                </c:pt>
                <c:pt idx="209">
                  <c:v>41645</c:v>
                </c:pt>
                <c:pt idx="210">
                  <c:v>41652</c:v>
                </c:pt>
                <c:pt idx="211">
                  <c:v>41659</c:v>
                </c:pt>
                <c:pt idx="212">
                  <c:v>41666</c:v>
                </c:pt>
                <c:pt idx="213">
                  <c:v>41673</c:v>
                </c:pt>
                <c:pt idx="214">
                  <c:v>41680</c:v>
                </c:pt>
                <c:pt idx="215">
                  <c:v>41687</c:v>
                </c:pt>
                <c:pt idx="216">
                  <c:v>41694</c:v>
                </c:pt>
                <c:pt idx="217">
                  <c:v>41701</c:v>
                </c:pt>
                <c:pt idx="218">
                  <c:v>41708</c:v>
                </c:pt>
                <c:pt idx="219">
                  <c:v>41715</c:v>
                </c:pt>
                <c:pt idx="220">
                  <c:v>41722</c:v>
                </c:pt>
                <c:pt idx="221">
                  <c:v>41729</c:v>
                </c:pt>
                <c:pt idx="222">
                  <c:v>41736</c:v>
                </c:pt>
                <c:pt idx="223">
                  <c:v>41743</c:v>
                </c:pt>
                <c:pt idx="224">
                  <c:v>41750</c:v>
                </c:pt>
                <c:pt idx="225">
                  <c:v>41757</c:v>
                </c:pt>
                <c:pt idx="226">
                  <c:v>41764</c:v>
                </c:pt>
                <c:pt idx="227">
                  <c:v>41771</c:v>
                </c:pt>
                <c:pt idx="228">
                  <c:v>41778</c:v>
                </c:pt>
                <c:pt idx="229">
                  <c:v>41785</c:v>
                </c:pt>
                <c:pt idx="230">
                  <c:v>41792</c:v>
                </c:pt>
                <c:pt idx="231">
                  <c:v>41799</c:v>
                </c:pt>
                <c:pt idx="232">
                  <c:v>41806</c:v>
                </c:pt>
                <c:pt idx="233">
                  <c:v>41813</c:v>
                </c:pt>
                <c:pt idx="234">
                  <c:v>41820</c:v>
                </c:pt>
                <c:pt idx="235">
                  <c:v>41827</c:v>
                </c:pt>
                <c:pt idx="236">
                  <c:v>41834</c:v>
                </c:pt>
                <c:pt idx="237">
                  <c:v>41841</c:v>
                </c:pt>
                <c:pt idx="238">
                  <c:v>41848</c:v>
                </c:pt>
                <c:pt idx="239">
                  <c:v>41855</c:v>
                </c:pt>
                <c:pt idx="240">
                  <c:v>41862</c:v>
                </c:pt>
                <c:pt idx="241">
                  <c:v>41869</c:v>
                </c:pt>
                <c:pt idx="242">
                  <c:v>41876</c:v>
                </c:pt>
                <c:pt idx="243">
                  <c:v>41883</c:v>
                </c:pt>
                <c:pt idx="244">
                  <c:v>41890</c:v>
                </c:pt>
                <c:pt idx="245">
                  <c:v>41897</c:v>
                </c:pt>
                <c:pt idx="246">
                  <c:v>41904</c:v>
                </c:pt>
                <c:pt idx="247">
                  <c:v>41911</c:v>
                </c:pt>
                <c:pt idx="248">
                  <c:v>41918</c:v>
                </c:pt>
                <c:pt idx="249">
                  <c:v>41925</c:v>
                </c:pt>
                <c:pt idx="250">
                  <c:v>41932</c:v>
                </c:pt>
                <c:pt idx="251">
                  <c:v>41939</c:v>
                </c:pt>
                <c:pt idx="252">
                  <c:v>41946</c:v>
                </c:pt>
                <c:pt idx="253">
                  <c:v>41953</c:v>
                </c:pt>
                <c:pt idx="254">
                  <c:v>41960</c:v>
                </c:pt>
                <c:pt idx="255">
                  <c:v>41967</c:v>
                </c:pt>
                <c:pt idx="256">
                  <c:v>41974</c:v>
                </c:pt>
                <c:pt idx="257">
                  <c:v>41981</c:v>
                </c:pt>
                <c:pt idx="258">
                  <c:v>41988</c:v>
                </c:pt>
                <c:pt idx="259">
                  <c:v>41995</c:v>
                </c:pt>
                <c:pt idx="260">
                  <c:v>42002</c:v>
                </c:pt>
                <c:pt idx="261">
                  <c:v>42009</c:v>
                </c:pt>
                <c:pt idx="262">
                  <c:v>42016</c:v>
                </c:pt>
                <c:pt idx="263">
                  <c:v>42023</c:v>
                </c:pt>
                <c:pt idx="264">
                  <c:v>42030</c:v>
                </c:pt>
                <c:pt idx="265">
                  <c:v>42037</c:v>
                </c:pt>
                <c:pt idx="266">
                  <c:v>42044</c:v>
                </c:pt>
                <c:pt idx="267">
                  <c:v>42051</c:v>
                </c:pt>
                <c:pt idx="268">
                  <c:v>42058</c:v>
                </c:pt>
                <c:pt idx="269">
                  <c:v>42065</c:v>
                </c:pt>
                <c:pt idx="270">
                  <c:v>42072</c:v>
                </c:pt>
                <c:pt idx="271">
                  <c:v>42079</c:v>
                </c:pt>
                <c:pt idx="272">
                  <c:v>42086</c:v>
                </c:pt>
                <c:pt idx="273">
                  <c:v>42093</c:v>
                </c:pt>
                <c:pt idx="274">
                  <c:v>42100</c:v>
                </c:pt>
                <c:pt idx="275">
                  <c:v>42107</c:v>
                </c:pt>
                <c:pt idx="276">
                  <c:v>42114</c:v>
                </c:pt>
                <c:pt idx="277">
                  <c:v>42121</c:v>
                </c:pt>
                <c:pt idx="278">
                  <c:v>42128</c:v>
                </c:pt>
                <c:pt idx="279">
                  <c:v>42135</c:v>
                </c:pt>
                <c:pt idx="280">
                  <c:v>42142</c:v>
                </c:pt>
                <c:pt idx="281">
                  <c:v>42149</c:v>
                </c:pt>
                <c:pt idx="282">
                  <c:v>42156</c:v>
                </c:pt>
                <c:pt idx="283">
                  <c:v>42163</c:v>
                </c:pt>
                <c:pt idx="284">
                  <c:v>42170</c:v>
                </c:pt>
                <c:pt idx="285">
                  <c:v>42177</c:v>
                </c:pt>
                <c:pt idx="286">
                  <c:v>42184</c:v>
                </c:pt>
                <c:pt idx="287">
                  <c:v>42191</c:v>
                </c:pt>
                <c:pt idx="288">
                  <c:v>42198</c:v>
                </c:pt>
                <c:pt idx="289">
                  <c:v>42205</c:v>
                </c:pt>
                <c:pt idx="290">
                  <c:v>42212</c:v>
                </c:pt>
                <c:pt idx="291">
                  <c:v>42219</c:v>
                </c:pt>
                <c:pt idx="292">
                  <c:v>42226</c:v>
                </c:pt>
                <c:pt idx="293">
                  <c:v>42233</c:v>
                </c:pt>
                <c:pt idx="294">
                  <c:v>42240</c:v>
                </c:pt>
                <c:pt idx="295">
                  <c:v>42247</c:v>
                </c:pt>
                <c:pt idx="296">
                  <c:v>42254</c:v>
                </c:pt>
                <c:pt idx="297">
                  <c:v>42261</c:v>
                </c:pt>
                <c:pt idx="298">
                  <c:v>42268</c:v>
                </c:pt>
                <c:pt idx="299">
                  <c:v>42275</c:v>
                </c:pt>
                <c:pt idx="300">
                  <c:v>42282</c:v>
                </c:pt>
                <c:pt idx="301">
                  <c:v>42289</c:v>
                </c:pt>
                <c:pt idx="302">
                  <c:v>42296</c:v>
                </c:pt>
                <c:pt idx="303">
                  <c:v>42303</c:v>
                </c:pt>
                <c:pt idx="304">
                  <c:v>42310</c:v>
                </c:pt>
                <c:pt idx="305">
                  <c:v>42317</c:v>
                </c:pt>
                <c:pt idx="306">
                  <c:v>42324</c:v>
                </c:pt>
                <c:pt idx="307">
                  <c:v>42331</c:v>
                </c:pt>
                <c:pt idx="308">
                  <c:v>42338</c:v>
                </c:pt>
                <c:pt idx="309">
                  <c:v>42345</c:v>
                </c:pt>
                <c:pt idx="310">
                  <c:v>42352</c:v>
                </c:pt>
                <c:pt idx="311">
                  <c:v>42359</c:v>
                </c:pt>
                <c:pt idx="312">
                  <c:v>42366</c:v>
                </c:pt>
                <c:pt idx="313">
                  <c:v>42373</c:v>
                </c:pt>
                <c:pt idx="314">
                  <c:v>42380</c:v>
                </c:pt>
                <c:pt idx="315">
                  <c:v>42387</c:v>
                </c:pt>
                <c:pt idx="316">
                  <c:v>42394</c:v>
                </c:pt>
                <c:pt idx="317">
                  <c:v>42401</c:v>
                </c:pt>
                <c:pt idx="318">
                  <c:v>42408</c:v>
                </c:pt>
                <c:pt idx="319">
                  <c:v>42415</c:v>
                </c:pt>
                <c:pt idx="320">
                  <c:v>42422</c:v>
                </c:pt>
                <c:pt idx="321">
                  <c:v>42429</c:v>
                </c:pt>
                <c:pt idx="322">
                  <c:v>42436</c:v>
                </c:pt>
                <c:pt idx="323">
                  <c:v>42443</c:v>
                </c:pt>
                <c:pt idx="324">
                  <c:v>42450</c:v>
                </c:pt>
                <c:pt idx="325">
                  <c:v>42457</c:v>
                </c:pt>
                <c:pt idx="326">
                  <c:v>42464</c:v>
                </c:pt>
                <c:pt idx="327">
                  <c:v>42471</c:v>
                </c:pt>
                <c:pt idx="328">
                  <c:v>42478</c:v>
                </c:pt>
                <c:pt idx="329">
                  <c:v>42485</c:v>
                </c:pt>
                <c:pt idx="330">
                  <c:v>42492</c:v>
                </c:pt>
                <c:pt idx="331">
                  <c:v>42499</c:v>
                </c:pt>
                <c:pt idx="332">
                  <c:v>42506</c:v>
                </c:pt>
                <c:pt idx="333">
                  <c:v>42513</c:v>
                </c:pt>
                <c:pt idx="334">
                  <c:v>42520</c:v>
                </c:pt>
                <c:pt idx="335">
                  <c:v>42527</c:v>
                </c:pt>
                <c:pt idx="336">
                  <c:v>42534</c:v>
                </c:pt>
                <c:pt idx="337">
                  <c:v>42541</c:v>
                </c:pt>
                <c:pt idx="338">
                  <c:v>42548</c:v>
                </c:pt>
                <c:pt idx="339">
                  <c:v>42555</c:v>
                </c:pt>
                <c:pt idx="340">
                  <c:v>42562</c:v>
                </c:pt>
                <c:pt idx="341">
                  <c:v>42569</c:v>
                </c:pt>
                <c:pt idx="342">
                  <c:v>42576</c:v>
                </c:pt>
                <c:pt idx="343">
                  <c:v>42583</c:v>
                </c:pt>
                <c:pt idx="344">
                  <c:v>42590</c:v>
                </c:pt>
                <c:pt idx="345">
                  <c:v>42597</c:v>
                </c:pt>
                <c:pt idx="346">
                  <c:v>42604</c:v>
                </c:pt>
                <c:pt idx="347">
                  <c:v>42611</c:v>
                </c:pt>
                <c:pt idx="348">
                  <c:v>42618</c:v>
                </c:pt>
                <c:pt idx="349">
                  <c:v>42625</c:v>
                </c:pt>
                <c:pt idx="350">
                  <c:v>42632</c:v>
                </c:pt>
                <c:pt idx="351">
                  <c:v>42639</c:v>
                </c:pt>
                <c:pt idx="352">
                  <c:v>42646</c:v>
                </c:pt>
                <c:pt idx="353">
                  <c:v>42653</c:v>
                </c:pt>
                <c:pt idx="354">
                  <c:v>42660</c:v>
                </c:pt>
                <c:pt idx="355">
                  <c:v>42667</c:v>
                </c:pt>
                <c:pt idx="356">
                  <c:v>42674</c:v>
                </c:pt>
                <c:pt idx="357">
                  <c:v>42681</c:v>
                </c:pt>
                <c:pt idx="358">
                  <c:v>42688</c:v>
                </c:pt>
                <c:pt idx="359">
                  <c:v>42695</c:v>
                </c:pt>
                <c:pt idx="360">
                  <c:v>42702</c:v>
                </c:pt>
                <c:pt idx="361">
                  <c:v>42709</c:v>
                </c:pt>
                <c:pt idx="362">
                  <c:v>42716</c:v>
                </c:pt>
                <c:pt idx="363">
                  <c:v>42723</c:v>
                </c:pt>
                <c:pt idx="364">
                  <c:v>42730</c:v>
                </c:pt>
                <c:pt idx="365">
                  <c:v>42737</c:v>
                </c:pt>
                <c:pt idx="366">
                  <c:v>42744</c:v>
                </c:pt>
                <c:pt idx="367">
                  <c:v>42751</c:v>
                </c:pt>
                <c:pt idx="368">
                  <c:v>42758</c:v>
                </c:pt>
                <c:pt idx="369">
                  <c:v>42765</c:v>
                </c:pt>
                <c:pt idx="370">
                  <c:v>42772</c:v>
                </c:pt>
                <c:pt idx="371">
                  <c:v>42779</c:v>
                </c:pt>
                <c:pt idx="372">
                  <c:v>42786</c:v>
                </c:pt>
                <c:pt idx="373">
                  <c:v>42793</c:v>
                </c:pt>
                <c:pt idx="374">
                  <c:v>42800</c:v>
                </c:pt>
                <c:pt idx="375">
                  <c:v>42807</c:v>
                </c:pt>
                <c:pt idx="376">
                  <c:v>42814</c:v>
                </c:pt>
                <c:pt idx="377">
                  <c:v>42821</c:v>
                </c:pt>
                <c:pt idx="378">
                  <c:v>42828</c:v>
                </c:pt>
                <c:pt idx="379">
                  <c:v>42835</c:v>
                </c:pt>
                <c:pt idx="380">
                  <c:v>42842</c:v>
                </c:pt>
                <c:pt idx="381">
                  <c:v>42849</c:v>
                </c:pt>
                <c:pt idx="382">
                  <c:v>42856</c:v>
                </c:pt>
                <c:pt idx="383">
                  <c:v>42863</c:v>
                </c:pt>
                <c:pt idx="384">
                  <c:v>42870</c:v>
                </c:pt>
                <c:pt idx="385">
                  <c:v>42877</c:v>
                </c:pt>
                <c:pt idx="386">
                  <c:v>42884</c:v>
                </c:pt>
                <c:pt idx="387">
                  <c:v>42891</c:v>
                </c:pt>
                <c:pt idx="388">
                  <c:v>42898</c:v>
                </c:pt>
                <c:pt idx="389">
                  <c:v>42905</c:v>
                </c:pt>
                <c:pt idx="390">
                  <c:v>42912</c:v>
                </c:pt>
                <c:pt idx="391">
                  <c:v>42919</c:v>
                </c:pt>
                <c:pt idx="392">
                  <c:v>42926</c:v>
                </c:pt>
                <c:pt idx="393">
                  <c:v>42933</c:v>
                </c:pt>
                <c:pt idx="394">
                  <c:v>42940</c:v>
                </c:pt>
                <c:pt idx="395">
                  <c:v>42947</c:v>
                </c:pt>
                <c:pt idx="396">
                  <c:v>42954</c:v>
                </c:pt>
                <c:pt idx="397">
                  <c:v>42961</c:v>
                </c:pt>
                <c:pt idx="398">
                  <c:v>42968</c:v>
                </c:pt>
                <c:pt idx="399">
                  <c:v>42975</c:v>
                </c:pt>
                <c:pt idx="400">
                  <c:v>42982</c:v>
                </c:pt>
                <c:pt idx="401">
                  <c:v>42989</c:v>
                </c:pt>
                <c:pt idx="402">
                  <c:v>42996</c:v>
                </c:pt>
                <c:pt idx="403">
                  <c:v>43003</c:v>
                </c:pt>
                <c:pt idx="404">
                  <c:v>43010</c:v>
                </c:pt>
                <c:pt idx="405">
                  <c:v>43017</c:v>
                </c:pt>
                <c:pt idx="406">
                  <c:v>43024</c:v>
                </c:pt>
                <c:pt idx="407">
                  <c:v>43031</c:v>
                </c:pt>
                <c:pt idx="408">
                  <c:v>43038</c:v>
                </c:pt>
                <c:pt idx="409">
                  <c:v>43045</c:v>
                </c:pt>
                <c:pt idx="410">
                  <c:v>43052</c:v>
                </c:pt>
                <c:pt idx="411">
                  <c:v>43059</c:v>
                </c:pt>
                <c:pt idx="412">
                  <c:v>43066</c:v>
                </c:pt>
                <c:pt idx="413">
                  <c:v>43073</c:v>
                </c:pt>
                <c:pt idx="414">
                  <c:v>43080</c:v>
                </c:pt>
                <c:pt idx="415">
                  <c:v>43087</c:v>
                </c:pt>
                <c:pt idx="416">
                  <c:v>43094</c:v>
                </c:pt>
                <c:pt idx="417">
                  <c:v>43101</c:v>
                </c:pt>
                <c:pt idx="418">
                  <c:v>43108</c:v>
                </c:pt>
                <c:pt idx="419">
                  <c:v>43115</c:v>
                </c:pt>
                <c:pt idx="420">
                  <c:v>43122</c:v>
                </c:pt>
                <c:pt idx="421">
                  <c:v>43129</c:v>
                </c:pt>
                <c:pt idx="422">
                  <c:v>43136</c:v>
                </c:pt>
                <c:pt idx="423">
                  <c:v>43143</c:v>
                </c:pt>
                <c:pt idx="424">
                  <c:v>43150</c:v>
                </c:pt>
                <c:pt idx="425">
                  <c:v>43157</c:v>
                </c:pt>
                <c:pt idx="426">
                  <c:v>43164</c:v>
                </c:pt>
                <c:pt idx="427">
                  <c:v>43171</c:v>
                </c:pt>
                <c:pt idx="428">
                  <c:v>43178</c:v>
                </c:pt>
                <c:pt idx="429">
                  <c:v>43185</c:v>
                </c:pt>
                <c:pt idx="430">
                  <c:v>43192</c:v>
                </c:pt>
                <c:pt idx="431">
                  <c:v>43199</c:v>
                </c:pt>
                <c:pt idx="432">
                  <c:v>43206</c:v>
                </c:pt>
                <c:pt idx="433">
                  <c:v>43213</c:v>
                </c:pt>
                <c:pt idx="434">
                  <c:v>43220</c:v>
                </c:pt>
                <c:pt idx="435">
                  <c:v>43227</c:v>
                </c:pt>
                <c:pt idx="436">
                  <c:v>43234</c:v>
                </c:pt>
                <c:pt idx="437">
                  <c:v>43241</c:v>
                </c:pt>
                <c:pt idx="438">
                  <c:v>43248</c:v>
                </c:pt>
                <c:pt idx="439">
                  <c:v>43255</c:v>
                </c:pt>
                <c:pt idx="440">
                  <c:v>43262</c:v>
                </c:pt>
                <c:pt idx="441">
                  <c:v>43269</c:v>
                </c:pt>
                <c:pt idx="442">
                  <c:v>43276</c:v>
                </c:pt>
                <c:pt idx="443">
                  <c:v>43283</c:v>
                </c:pt>
                <c:pt idx="444">
                  <c:v>43290</c:v>
                </c:pt>
                <c:pt idx="445">
                  <c:v>43297</c:v>
                </c:pt>
                <c:pt idx="446">
                  <c:v>43304</c:v>
                </c:pt>
                <c:pt idx="447">
                  <c:v>43311</c:v>
                </c:pt>
                <c:pt idx="448">
                  <c:v>43318</c:v>
                </c:pt>
                <c:pt idx="449">
                  <c:v>43325</c:v>
                </c:pt>
                <c:pt idx="450">
                  <c:v>43332</c:v>
                </c:pt>
                <c:pt idx="451">
                  <c:v>43339</c:v>
                </c:pt>
                <c:pt idx="452">
                  <c:v>43346</c:v>
                </c:pt>
                <c:pt idx="453">
                  <c:v>43353</c:v>
                </c:pt>
                <c:pt idx="454">
                  <c:v>43360</c:v>
                </c:pt>
                <c:pt idx="455">
                  <c:v>43367</c:v>
                </c:pt>
                <c:pt idx="456">
                  <c:v>43374</c:v>
                </c:pt>
                <c:pt idx="457">
                  <c:v>43381</c:v>
                </c:pt>
                <c:pt idx="458">
                  <c:v>43388</c:v>
                </c:pt>
                <c:pt idx="459">
                  <c:v>43395</c:v>
                </c:pt>
                <c:pt idx="460">
                  <c:v>43402</c:v>
                </c:pt>
                <c:pt idx="461">
                  <c:v>43409</c:v>
                </c:pt>
                <c:pt idx="462">
                  <c:v>43416</c:v>
                </c:pt>
                <c:pt idx="463">
                  <c:v>43423</c:v>
                </c:pt>
                <c:pt idx="464">
                  <c:v>43430</c:v>
                </c:pt>
                <c:pt idx="465">
                  <c:v>43437</c:v>
                </c:pt>
                <c:pt idx="466">
                  <c:v>43444</c:v>
                </c:pt>
                <c:pt idx="467">
                  <c:v>43451</c:v>
                </c:pt>
                <c:pt idx="468">
                  <c:v>43458</c:v>
                </c:pt>
                <c:pt idx="469">
                  <c:v>43465</c:v>
                </c:pt>
                <c:pt idx="470">
                  <c:v>43472</c:v>
                </c:pt>
                <c:pt idx="471">
                  <c:v>43479</c:v>
                </c:pt>
                <c:pt idx="472">
                  <c:v>43486</c:v>
                </c:pt>
                <c:pt idx="473">
                  <c:v>43493</c:v>
                </c:pt>
                <c:pt idx="474">
                  <c:v>43500</c:v>
                </c:pt>
                <c:pt idx="475">
                  <c:v>43507</c:v>
                </c:pt>
                <c:pt idx="476">
                  <c:v>43514</c:v>
                </c:pt>
                <c:pt idx="477">
                  <c:v>43521</c:v>
                </c:pt>
                <c:pt idx="478">
                  <c:v>43528</c:v>
                </c:pt>
                <c:pt idx="479">
                  <c:v>43535</c:v>
                </c:pt>
                <c:pt idx="480">
                  <c:v>43542</c:v>
                </c:pt>
                <c:pt idx="481">
                  <c:v>43549</c:v>
                </c:pt>
                <c:pt idx="482">
                  <c:v>43556</c:v>
                </c:pt>
                <c:pt idx="483">
                  <c:v>43563</c:v>
                </c:pt>
                <c:pt idx="484">
                  <c:v>43570</c:v>
                </c:pt>
                <c:pt idx="485">
                  <c:v>43577</c:v>
                </c:pt>
                <c:pt idx="486">
                  <c:v>43584</c:v>
                </c:pt>
                <c:pt idx="487">
                  <c:v>43591</c:v>
                </c:pt>
                <c:pt idx="488">
                  <c:v>43598</c:v>
                </c:pt>
                <c:pt idx="489">
                  <c:v>43605</c:v>
                </c:pt>
                <c:pt idx="490">
                  <c:v>43612</c:v>
                </c:pt>
              </c:numCache>
            </c:numRef>
          </c:cat>
          <c:val>
            <c:numRef>
              <c:f>'Bins 2010-18'!$C$5:$C$495</c:f>
              <c:numCache>
                <c:formatCode>General</c:formatCode>
                <c:ptCount val="491"/>
                <c:pt idx="0">
                  <c:v>9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17</c:v>
                </c:pt>
                <c:pt idx="11">
                  <c:v>10</c:v>
                </c:pt>
                <c:pt idx="12">
                  <c:v>11</c:v>
                </c:pt>
                <c:pt idx="13">
                  <c:v>5</c:v>
                </c:pt>
                <c:pt idx="14">
                  <c:v>10</c:v>
                </c:pt>
                <c:pt idx="15">
                  <c:v>2</c:v>
                </c:pt>
                <c:pt idx="16">
                  <c:v>7</c:v>
                </c:pt>
                <c:pt idx="17">
                  <c:v>6</c:v>
                </c:pt>
                <c:pt idx="18">
                  <c:v>1</c:v>
                </c:pt>
                <c:pt idx="19">
                  <c:v>12</c:v>
                </c:pt>
                <c:pt idx="20">
                  <c:v>16</c:v>
                </c:pt>
                <c:pt idx="21">
                  <c:v>1</c:v>
                </c:pt>
                <c:pt idx="22">
                  <c:v>2</c:v>
                </c:pt>
                <c:pt idx="23">
                  <c:v>11</c:v>
                </c:pt>
                <c:pt idx="24">
                  <c:v>5</c:v>
                </c:pt>
                <c:pt idx="25">
                  <c:v>7</c:v>
                </c:pt>
                <c:pt idx="26">
                  <c:v>6</c:v>
                </c:pt>
                <c:pt idx="27">
                  <c:v>10</c:v>
                </c:pt>
                <c:pt idx="28">
                  <c:v>12</c:v>
                </c:pt>
                <c:pt idx="29">
                  <c:v>5</c:v>
                </c:pt>
                <c:pt idx="30">
                  <c:v>10</c:v>
                </c:pt>
                <c:pt idx="31">
                  <c:v>10</c:v>
                </c:pt>
                <c:pt idx="32">
                  <c:v>22</c:v>
                </c:pt>
                <c:pt idx="33">
                  <c:v>13</c:v>
                </c:pt>
                <c:pt idx="34">
                  <c:v>8</c:v>
                </c:pt>
                <c:pt idx="35">
                  <c:v>11</c:v>
                </c:pt>
                <c:pt idx="36">
                  <c:v>17</c:v>
                </c:pt>
                <c:pt idx="37">
                  <c:v>21</c:v>
                </c:pt>
                <c:pt idx="38">
                  <c:v>13</c:v>
                </c:pt>
                <c:pt idx="39">
                  <c:v>10</c:v>
                </c:pt>
                <c:pt idx="40">
                  <c:v>12</c:v>
                </c:pt>
                <c:pt idx="41">
                  <c:v>18</c:v>
                </c:pt>
                <c:pt idx="42">
                  <c:v>23</c:v>
                </c:pt>
                <c:pt idx="43">
                  <c:v>11</c:v>
                </c:pt>
                <c:pt idx="44">
                  <c:v>14</c:v>
                </c:pt>
                <c:pt idx="45">
                  <c:v>30</c:v>
                </c:pt>
                <c:pt idx="46">
                  <c:v>9</c:v>
                </c:pt>
                <c:pt idx="47">
                  <c:v>6</c:v>
                </c:pt>
                <c:pt idx="48">
                  <c:v>11</c:v>
                </c:pt>
                <c:pt idx="49">
                  <c:v>10</c:v>
                </c:pt>
                <c:pt idx="50">
                  <c:v>18</c:v>
                </c:pt>
                <c:pt idx="51">
                  <c:v>6</c:v>
                </c:pt>
                <c:pt idx="52">
                  <c:v>7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22</c:v>
                </c:pt>
                <c:pt idx="57">
                  <c:v>15</c:v>
                </c:pt>
                <c:pt idx="58">
                  <c:v>16</c:v>
                </c:pt>
                <c:pt idx="59">
                  <c:v>14</c:v>
                </c:pt>
                <c:pt idx="60">
                  <c:v>10</c:v>
                </c:pt>
                <c:pt idx="61">
                  <c:v>7</c:v>
                </c:pt>
                <c:pt idx="62">
                  <c:v>13</c:v>
                </c:pt>
                <c:pt idx="63">
                  <c:v>4</c:v>
                </c:pt>
                <c:pt idx="64">
                  <c:v>11</c:v>
                </c:pt>
                <c:pt idx="65">
                  <c:v>9</c:v>
                </c:pt>
                <c:pt idx="66">
                  <c:v>10</c:v>
                </c:pt>
                <c:pt idx="67">
                  <c:v>9</c:v>
                </c:pt>
                <c:pt idx="68">
                  <c:v>8</c:v>
                </c:pt>
                <c:pt idx="69">
                  <c:v>5</c:v>
                </c:pt>
                <c:pt idx="70">
                  <c:v>10</c:v>
                </c:pt>
                <c:pt idx="71">
                  <c:v>20</c:v>
                </c:pt>
                <c:pt idx="72">
                  <c:v>10</c:v>
                </c:pt>
                <c:pt idx="73">
                  <c:v>10</c:v>
                </c:pt>
                <c:pt idx="74">
                  <c:v>5</c:v>
                </c:pt>
                <c:pt idx="75">
                  <c:v>18</c:v>
                </c:pt>
                <c:pt idx="76">
                  <c:v>4</c:v>
                </c:pt>
                <c:pt idx="77">
                  <c:v>13</c:v>
                </c:pt>
                <c:pt idx="78">
                  <c:v>11</c:v>
                </c:pt>
                <c:pt idx="79">
                  <c:v>14</c:v>
                </c:pt>
                <c:pt idx="80">
                  <c:v>7</c:v>
                </c:pt>
                <c:pt idx="81">
                  <c:v>12</c:v>
                </c:pt>
                <c:pt idx="82">
                  <c:v>11</c:v>
                </c:pt>
                <c:pt idx="83">
                  <c:v>4</c:v>
                </c:pt>
                <c:pt idx="84">
                  <c:v>7</c:v>
                </c:pt>
                <c:pt idx="85">
                  <c:v>6</c:v>
                </c:pt>
                <c:pt idx="86">
                  <c:v>6</c:v>
                </c:pt>
                <c:pt idx="87">
                  <c:v>3</c:v>
                </c:pt>
                <c:pt idx="88">
                  <c:v>11</c:v>
                </c:pt>
                <c:pt idx="89">
                  <c:v>10</c:v>
                </c:pt>
                <c:pt idx="90">
                  <c:v>13</c:v>
                </c:pt>
                <c:pt idx="91">
                  <c:v>9</c:v>
                </c:pt>
                <c:pt idx="92">
                  <c:v>23</c:v>
                </c:pt>
                <c:pt idx="93">
                  <c:v>25</c:v>
                </c:pt>
                <c:pt idx="94">
                  <c:v>14</c:v>
                </c:pt>
                <c:pt idx="95">
                  <c:v>15</c:v>
                </c:pt>
                <c:pt idx="96">
                  <c:v>14</c:v>
                </c:pt>
                <c:pt idx="97">
                  <c:v>19</c:v>
                </c:pt>
                <c:pt idx="98">
                  <c:v>10</c:v>
                </c:pt>
                <c:pt idx="99">
                  <c:v>15</c:v>
                </c:pt>
                <c:pt idx="100">
                  <c:v>14</c:v>
                </c:pt>
                <c:pt idx="101">
                  <c:v>17</c:v>
                </c:pt>
                <c:pt idx="102">
                  <c:v>15</c:v>
                </c:pt>
                <c:pt idx="103">
                  <c:v>8</c:v>
                </c:pt>
                <c:pt idx="104">
                  <c:v>5</c:v>
                </c:pt>
                <c:pt idx="105">
                  <c:v>5</c:v>
                </c:pt>
                <c:pt idx="106">
                  <c:v>21</c:v>
                </c:pt>
                <c:pt idx="107">
                  <c:v>28</c:v>
                </c:pt>
                <c:pt idx="108">
                  <c:v>21</c:v>
                </c:pt>
                <c:pt idx="109">
                  <c:v>19</c:v>
                </c:pt>
                <c:pt idx="110">
                  <c:v>28</c:v>
                </c:pt>
                <c:pt idx="111">
                  <c:v>24</c:v>
                </c:pt>
                <c:pt idx="112">
                  <c:v>13</c:v>
                </c:pt>
                <c:pt idx="113">
                  <c:v>16</c:v>
                </c:pt>
                <c:pt idx="114">
                  <c:v>23</c:v>
                </c:pt>
                <c:pt idx="115">
                  <c:v>29</c:v>
                </c:pt>
                <c:pt idx="116">
                  <c:v>24</c:v>
                </c:pt>
                <c:pt idx="117">
                  <c:v>10</c:v>
                </c:pt>
                <c:pt idx="118">
                  <c:v>10</c:v>
                </c:pt>
                <c:pt idx="119">
                  <c:v>19</c:v>
                </c:pt>
                <c:pt idx="120">
                  <c:v>18</c:v>
                </c:pt>
                <c:pt idx="121">
                  <c:v>7</c:v>
                </c:pt>
                <c:pt idx="122">
                  <c:v>8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9</c:v>
                </c:pt>
                <c:pt idx="127">
                  <c:v>9</c:v>
                </c:pt>
                <c:pt idx="128">
                  <c:v>8</c:v>
                </c:pt>
                <c:pt idx="129">
                  <c:v>14</c:v>
                </c:pt>
                <c:pt idx="130">
                  <c:v>5</c:v>
                </c:pt>
                <c:pt idx="131">
                  <c:v>9</c:v>
                </c:pt>
                <c:pt idx="132">
                  <c:v>18</c:v>
                </c:pt>
                <c:pt idx="133">
                  <c:v>16</c:v>
                </c:pt>
                <c:pt idx="134">
                  <c:v>9</c:v>
                </c:pt>
                <c:pt idx="135">
                  <c:v>17</c:v>
                </c:pt>
                <c:pt idx="136">
                  <c:v>17</c:v>
                </c:pt>
                <c:pt idx="137">
                  <c:v>6</c:v>
                </c:pt>
                <c:pt idx="138">
                  <c:v>10</c:v>
                </c:pt>
                <c:pt idx="139">
                  <c:v>14</c:v>
                </c:pt>
                <c:pt idx="140">
                  <c:v>16</c:v>
                </c:pt>
                <c:pt idx="141">
                  <c:v>16</c:v>
                </c:pt>
                <c:pt idx="142">
                  <c:v>25</c:v>
                </c:pt>
                <c:pt idx="143">
                  <c:v>17</c:v>
                </c:pt>
                <c:pt idx="144">
                  <c:v>17</c:v>
                </c:pt>
                <c:pt idx="145">
                  <c:v>19</c:v>
                </c:pt>
                <c:pt idx="146">
                  <c:v>21</c:v>
                </c:pt>
                <c:pt idx="147">
                  <c:v>13</c:v>
                </c:pt>
                <c:pt idx="148">
                  <c:v>12</c:v>
                </c:pt>
                <c:pt idx="149">
                  <c:v>15</c:v>
                </c:pt>
                <c:pt idx="150">
                  <c:v>13</c:v>
                </c:pt>
                <c:pt idx="151">
                  <c:v>9</c:v>
                </c:pt>
                <c:pt idx="152">
                  <c:v>10</c:v>
                </c:pt>
                <c:pt idx="153">
                  <c:v>26</c:v>
                </c:pt>
                <c:pt idx="154">
                  <c:v>18</c:v>
                </c:pt>
                <c:pt idx="155">
                  <c:v>13</c:v>
                </c:pt>
                <c:pt idx="156">
                  <c:v>3</c:v>
                </c:pt>
                <c:pt idx="157">
                  <c:v>5</c:v>
                </c:pt>
                <c:pt idx="158">
                  <c:v>17</c:v>
                </c:pt>
                <c:pt idx="159">
                  <c:v>15</c:v>
                </c:pt>
                <c:pt idx="160">
                  <c:v>17</c:v>
                </c:pt>
                <c:pt idx="161">
                  <c:v>8</c:v>
                </c:pt>
                <c:pt idx="162">
                  <c:v>20</c:v>
                </c:pt>
                <c:pt idx="163">
                  <c:v>18</c:v>
                </c:pt>
                <c:pt idx="164">
                  <c:v>11</c:v>
                </c:pt>
                <c:pt idx="165">
                  <c:v>7</c:v>
                </c:pt>
                <c:pt idx="166">
                  <c:v>5</c:v>
                </c:pt>
                <c:pt idx="167">
                  <c:v>11</c:v>
                </c:pt>
                <c:pt idx="168">
                  <c:v>10</c:v>
                </c:pt>
                <c:pt idx="169">
                  <c:v>17</c:v>
                </c:pt>
                <c:pt idx="170">
                  <c:v>19</c:v>
                </c:pt>
                <c:pt idx="171">
                  <c:v>13</c:v>
                </c:pt>
                <c:pt idx="172">
                  <c:v>12</c:v>
                </c:pt>
                <c:pt idx="173">
                  <c:v>15</c:v>
                </c:pt>
                <c:pt idx="174">
                  <c:v>20</c:v>
                </c:pt>
                <c:pt idx="175">
                  <c:v>26</c:v>
                </c:pt>
                <c:pt idx="176">
                  <c:v>26</c:v>
                </c:pt>
                <c:pt idx="177">
                  <c:v>25</c:v>
                </c:pt>
                <c:pt idx="178">
                  <c:v>25</c:v>
                </c:pt>
                <c:pt idx="179">
                  <c:v>16</c:v>
                </c:pt>
                <c:pt idx="180">
                  <c:v>16</c:v>
                </c:pt>
                <c:pt idx="181">
                  <c:v>24</c:v>
                </c:pt>
                <c:pt idx="182">
                  <c:v>25</c:v>
                </c:pt>
                <c:pt idx="183">
                  <c:v>18</c:v>
                </c:pt>
                <c:pt idx="184">
                  <c:v>20</c:v>
                </c:pt>
                <c:pt idx="185">
                  <c:v>14</c:v>
                </c:pt>
                <c:pt idx="186">
                  <c:v>15</c:v>
                </c:pt>
                <c:pt idx="187">
                  <c:v>18</c:v>
                </c:pt>
                <c:pt idx="188">
                  <c:v>27</c:v>
                </c:pt>
                <c:pt idx="189">
                  <c:v>14</c:v>
                </c:pt>
                <c:pt idx="190">
                  <c:v>11</c:v>
                </c:pt>
                <c:pt idx="191">
                  <c:v>6</c:v>
                </c:pt>
                <c:pt idx="192">
                  <c:v>11</c:v>
                </c:pt>
                <c:pt idx="193">
                  <c:v>19</c:v>
                </c:pt>
                <c:pt idx="194">
                  <c:v>12</c:v>
                </c:pt>
                <c:pt idx="195">
                  <c:v>14</c:v>
                </c:pt>
                <c:pt idx="196">
                  <c:v>21</c:v>
                </c:pt>
                <c:pt idx="197">
                  <c:v>25</c:v>
                </c:pt>
                <c:pt idx="198">
                  <c:v>13</c:v>
                </c:pt>
                <c:pt idx="199">
                  <c:v>12</c:v>
                </c:pt>
                <c:pt idx="200">
                  <c:v>13</c:v>
                </c:pt>
                <c:pt idx="201">
                  <c:v>15</c:v>
                </c:pt>
                <c:pt idx="202">
                  <c:v>12</c:v>
                </c:pt>
                <c:pt idx="203">
                  <c:v>24</c:v>
                </c:pt>
                <c:pt idx="204">
                  <c:v>30</c:v>
                </c:pt>
                <c:pt idx="205">
                  <c:v>24</c:v>
                </c:pt>
                <c:pt idx="206">
                  <c:v>20</c:v>
                </c:pt>
                <c:pt idx="207">
                  <c:v>7</c:v>
                </c:pt>
                <c:pt idx="208">
                  <c:v>6</c:v>
                </c:pt>
                <c:pt idx="209">
                  <c:v>7</c:v>
                </c:pt>
                <c:pt idx="210">
                  <c:v>20</c:v>
                </c:pt>
                <c:pt idx="211">
                  <c:v>9</c:v>
                </c:pt>
                <c:pt idx="212">
                  <c:v>15</c:v>
                </c:pt>
                <c:pt idx="213">
                  <c:v>20</c:v>
                </c:pt>
                <c:pt idx="214">
                  <c:v>15</c:v>
                </c:pt>
                <c:pt idx="215">
                  <c:v>26</c:v>
                </c:pt>
                <c:pt idx="216">
                  <c:v>15</c:v>
                </c:pt>
                <c:pt idx="217">
                  <c:v>10</c:v>
                </c:pt>
                <c:pt idx="218">
                  <c:v>23</c:v>
                </c:pt>
                <c:pt idx="219">
                  <c:v>20</c:v>
                </c:pt>
                <c:pt idx="220">
                  <c:v>30</c:v>
                </c:pt>
                <c:pt idx="221">
                  <c:v>28</c:v>
                </c:pt>
                <c:pt idx="222">
                  <c:v>19</c:v>
                </c:pt>
                <c:pt idx="223">
                  <c:v>26</c:v>
                </c:pt>
                <c:pt idx="224">
                  <c:v>12</c:v>
                </c:pt>
                <c:pt idx="225">
                  <c:v>13</c:v>
                </c:pt>
                <c:pt idx="226">
                  <c:v>13</c:v>
                </c:pt>
                <c:pt idx="227">
                  <c:v>8</c:v>
                </c:pt>
                <c:pt idx="228">
                  <c:v>7</c:v>
                </c:pt>
                <c:pt idx="229">
                  <c:v>15</c:v>
                </c:pt>
                <c:pt idx="230">
                  <c:v>13</c:v>
                </c:pt>
                <c:pt idx="231">
                  <c:v>17</c:v>
                </c:pt>
                <c:pt idx="232">
                  <c:v>7</c:v>
                </c:pt>
                <c:pt idx="233">
                  <c:v>10</c:v>
                </c:pt>
                <c:pt idx="234">
                  <c:v>28</c:v>
                </c:pt>
                <c:pt idx="235">
                  <c:v>10</c:v>
                </c:pt>
                <c:pt idx="236">
                  <c:v>12</c:v>
                </c:pt>
                <c:pt idx="237">
                  <c:v>17</c:v>
                </c:pt>
                <c:pt idx="238">
                  <c:v>27</c:v>
                </c:pt>
                <c:pt idx="239">
                  <c:v>14</c:v>
                </c:pt>
                <c:pt idx="240">
                  <c:v>27</c:v>
                </c:pt>
                <c:pt idx="241">
                  <c:v>14</c:v>
                </c:pt>
                <c:pt idx="242">
                  <c:v>25</c:v>
                </c:pt>
                <c:pt idx="243">
                  <c:v>7</c:v>
                </c:pt>
                <c:pt idx="244">
                  <c:v>25</c:v>
                </c:pt>
                <c:pt idx="245">
                  <c:v>21</c:v>
                </c:pt>
                <c:pt idx="246">
                  <c:v>9</c:v>
                </c:pt>
                <c:pt idx="247">
                  <c:v>16</c:v>
                </c:pt>
                <c:pt idx="248">
                  <c:v>11</c:v>
                </c:pt>
                <c:pt idx="249">
                  <c:v>18</c:v>
                </c:pt>
                <c:pt idx="250">
                  <c:v>18</c:v>
                </c:pt>
                <c:pt idx="251">
                  <c:v>20</c:v>
                </c:pt>
                <c:pt idx="252">
                  <c:v>8</c:v>
                </c:pt>
                <c:pt idx="253">
                  <c:v>13</c:v>
                </c:pt>
                <c:pt idx="254">
                  <c:v>23</c:v>
                </c:pt>
                <c:pt idx="255">
                  <c:v>9</c:v>
                </c:pt>
                <c:pt idx="256">
                  <c:v>19</c:v>
                </c:pt>
                <c:pt idx="257">
                  <c:v>13</c:v>
                </c:pt>
                <c:pt idx="258">
                  <c:v>18</c:v>
                </c:pt>
                <c:pt idx="259">
                  <c:v>9</c:v>
                </c:pt>
                <c:pt idx="260">
                  <c:v>7</c:v>
                </c:pt>
                <c:pt idx="261">
                  <c:v>4</c:v>
                </c:pt>
                <c:pt idx="262">
                  <c:v>21</c:v>
                </c:pt>
                <c:pt idx="263">
                  <c:v>22</c:v>
                </c:pt>
                <c:pt idx="264">
                  <c:v>14</c:v>
                </c:pt>
                <c:pt idx="265">
                  <c:v>12</c:v>
                </c:pt>
                <c:pt idx="266">
                  <c:v>11</c:v>
                </c:pt>
                <c:pt idx="267">
                  <c:v>17</c:v>
                </c:pt>
                <c:pt idx="268">
                  <c:v>24</c:v>
                </c:pt>
                <c:pt idx="269">
                  <c:v>16</c:v>
                </c:pt>
                <c:pt idx="270">
                  <c:v>14</c:v>
                </c:pt>
                <c:pt idx="271">
                  <c:v>15</c:v>
                </c:pt>
                <c:pt idx="272">
                  <c:v>20</c:v>
                </c:pt>
                <c:pt idx="273">
                  <c:v>12</c:v>
                </c:pt>
                <c:pt idx="274">
                  <c:v>15</c:v>
                </c:pt>
                <c:pt idx="275">
                  <c:v>14</c:v>
                </c:pt>
                <c:pt idx="276">
                  <c:v>26</c:v>
                </c:pt>
                <c:pt idx="277">
                  <c:v>24</c:v>
                </c:pt>
                <c:pt idx="278">
                  <c:v>20</c:v>
                </c:pt>
                <c:pt idx="279">
                  <c:v>19</c:v>
                </c:pt>
                <c:pt idx="280">
                  <c:v>41</c:v>
                </c:pt>
                <c:pt idx="281">
                  <c:v>26</c:v>
                </c:pt>
                <c:pt idx="282">
                  <c:v>11</c:v>
                </c:pt>
                <c:pt idx="283">
                  <c:v>26</c:v>
                </c:pt>
                <c:pt idx="284">
                  <c:v>40</c:v>
                </c:pt>
                <c:pt idx="285">
                  <c:v>25</c:v>
                </c:pt>
                <c:pt idx="286">
                  <c:v>28</c:v>
                </c:pt>
                <c:pt idx="287">
                  <c:v>15</c:v>
                </c:pt>
                <c:pt idx="288">
                  <c:v>10</c:v>
                </c:pt>
                <c:pt idx="289">
                  <c:v>3</c:v>
                </c:pt>
                <c:pt idx="290">
                  <c:v>9</c:v>
                </c:pt>
                <c:pt idx="291">
                  <c:v>13</c:v>
                </c:pt>
                <c:pt idx="292">
                  <c:v>13</c:v>
                </c:pt>
                <c:pt idx="293">
                  <c:v>7</c:v>
                </c:pt>
                <c:pt idx="294">
                  <c:v>8</c:v>
                </c:pt>
                <c:pt idx="295">
                  <c:v>5</c:v>
                </c:pt>
                <c:pt idx="296">
                  <c:v>6</c:v>
                </c:pt>
                <c:pt idx="297">
                  <c:v>8</c:v>
                </c:pt>
                <c:pt idx="298">
                  <c:v>14</c:v>
                </c:pt>
                <c:pt idx="299">
                  <c:v>3</c:v>
                </c:pt>
                <c:pt idx="300">
                  <c:v>12</c:v>
                </c:pt>
                <c:pt idx="301">
                  <c:v>32</c:v>
                </c:pt>
                <c:pt idx="302">
                  <c:v>15</c:v>
                </c:pt>
                <c:pt idx="303">
                  <c:v>9</c:v>
                </c:pt>
                <c:pt idx="304">
                  <c:v>10</c:v>
                </c:pt>
                <c:pt idx="305">
                  <c:v>12</c:v>
                </c:pt>
                <c:pt idx="306">
                  <c:v>13</c:v>
                </c:pt>
                <c:pt idx="307">
                  <c:v>6</c:v>
                </c:pt>
                <c:pt idx="308">
                  <c:v>10</c:v>
                </c:pt>
                <c:pt idx="309">
                  <c:v>14</c:v>
                </c:pt>
                <c:pt idx="310">
                  <c:v>14</c:v>
                </c:pt>
                <c:pt idx="311">
                  <c:v>19</c:v>
                </c:pt>
                <c:pt idx="312">
                  <c:v>9</c:v>
                </c:pt>
                <c:pt idx="313">
                  <c:v>6</c:v>
                </c:pt>
                <c:pt idx="314">
                  <c:v>7</c:v>
                </c:pt>
                <c:pt idx="315">
                  <c:v>11</c:v>
                </c:pt>
                <c:pt idx="316">
                  <c:v>6</c:v>
                </c:pt>
                <c:pt idx="317">
                  <c:v>13</c:v>
                </c:pt>
                <c:pt idx="318">
                  <c:v>12</c:v>
                </c:pt>
                <c:pt idx="319">
                  <c:v>11</c:v>
                </c:pt>
                <c:pt idx="320">
                  <c:v>23</c:v>
                </c:pt>
                <c:pt idx="321">
                  <c:v>14</c:v>
                </c:pt>
                <c:pt idx="322">
                  <c:v>11</c:v>
                </c:pt>
                <c:pt idx="323">
                  <c:v>19</c:v>
                </c:pt>
                <c:pt idx="324">
                  <c:v>15</c:v>
                </c:pt>
                <c:pt idx="325">
                  <c:v>7</c:v>
                </c:pt>
                <c:pt idx="326">
                  <c:v>12</c:v>
                </c:pt>
                <c:pt idx="327">
                  <c:v>32</c:v>
                </c:pt>
                <c:pt idx="328">
                  <c:v>28</c:v>
                </c:pt>
                <c:pt idx="329">
                  <c:v>20</c:v>
                </c:pt>
                <c:pt idx="330">
                  <c:v>16</c:v>
                </c:pt>
                <c:pt idx="331">
                  <c:v>17</c:v>
                </c:pt>
                <c:pt idx="332">
                  <c:v>11</c:v>
                </c:pt>
                <c:pt idx="333">
                  <c:v>12</c:v>
                </c:pt>
                <c:pt idx="334">
                  <c:v>16</c:v>
                </c:pt>
                <c:pt idx="335">
                  <c:v>23</c:v>
                </c:pt>
                <c:pt idx="336">
                  <c:v>19</c:v>
                </c:pt>
                <c:pt idx="337">
                  <c:v>31</c:v>
                </c:pt>
                <c:pt idx="338">
                  <c:v>79</c:v>
                </c:pt>
                <c:pt idx="339">
                  <c:v>39</c:v>
                </c:pt>
                <c:pt idx="340">
                  <c:v>18</c:v>
                </c:pt>
                <c:pt idx="341">
                  <c:v>17</c:v>
                </c:pt>
                <c:pt idx="342">
                  <c:v>11</c:v>
                </c:pt>
                <c:pt idx="343">
                  <c:v>8</c:v>
                </c:pt>
                <c:pt idx="344">
                  <c:v>3</c:v>
                </c:pt>
                <c:pt idx="345">
                  <c:v>6</c:v>
                </c:pt>
                <c:pt idx="346">
                  <c:v>4</c:v>
                </c:pt>
                <c:pt idx="347">
                  <c:v>5</c:v>
                </c:pt>
                <c:pt idx="348">
                  <c:v>18</c:v>
                </c:pt>
                <c:pt idx="349">
                  <c:v>12</c:v>
                </c:pt>
                <c:pt idx="350">
                  <c:v>29</c:v>
                </c:pt>
                <c:pt idx="351">
                  <c:v>20</c:v>
                </c:pt>
                <c:pt idx="352">
                  <c:v>22</c:v>
                </c:pt>
                <c:pt idx="353">
                  <c:v>14</c:v>
                </c:pt>
                <c:pt idx="354">
                  <c:v>17</c:v>
                </c:pt>
                <c:pt idx="355">
                  <c:v>21</c:v>
                </c:pt>
                <c:pt idx="356">
                  <c:v>17</c:v>
                </c:pt>
                <c:pt idx="357">
                  <c:v>21</c:v>
                </c:pt>
                <c:pt idx="358">
                  <c:v>19</c:v>
                </c:pt>
                <c:pt idx="359">
                  <c:v>25</c:v>
                </c:pt>
                <c:pt idx="360">
                  <c:v>19</c:v>
                </c:pt>
                <c:pt idx="361">
                  <c:v>35</c:v>
                </c:pt>
                <c:pt idx="362">
                  <c:v>25</c:v>
                </c:pt>
                <c:pt idx="363">
                  <c:v>13</c:v>
                </c:pt>
                <c:pt idx="364">
                  <c:v>8</c:v>
                </c:pt>
                <c:pt idx="365">
                  <c:v>6</c:v>
                </c:pt>
                <c:pt idx="366">
                  <c:v>20</c:v>
                </c:pt>
                <c:pt idx="367">
                  <c:v>21</c:v>
                </c:pt>
                <c:pt idx="368">
                  <c:v>36</c:v>
                </c:pt>
                <c:pt idx="369">
                  <c:v>45</c:v>
                </c:pt>
                <c:pt idx="370">
                  <c:v>25</c:v>
                </c:pt>
                <c:pt idx="371">
                  <c:v>27</c:v>
                </c:pt>
                <c:pt idx="372">
                  <c:v>27</c:v>
                </c:pt>
                <c:pt idx="373">
                  <c:v>14</c:v>
                </c:pt>
                <c:pt idx="374">
                  <c:v>10</c:v>
                </c:pt>
                <c:pt idx="375">
                  <c:v>18</c:v>
                </c:pt>
                <c:pt idx="376">
                  <c:v>29</c:v>
                </c:pt>
                <c:pt idx="377">
                  <c:v>24</c:v>
                </c:pt>
                <c:pt idx="378">
                  <c:v>32</c:v>
                </c:pt>
                <c:pt idx="379">
                  <c:v>20</c:v>
                </c:pt>
                <c:pt idx="380">
                  <c:v>19</c:v>
                </c:pt>
                <c:pt idx="381">
                  <c:v>21</c:v>
                </c:pt>
                <c:pt idx="382">
                  <c:v>26</c:v>
                </c:pt>
                <c:pt idx="383">
                  <c:v>17</c:v>
                </c:pt>
                <c:pt idx="384">
                  <c:v>22</c:v>
                </c:pt>
                <c:pt idx="385">
                  <c:v>13</c:v>
                </c:pt>
                <c:pt idx="386">
                  <c:v>8</c:v>
                </c:pt>
                <c:pt idx="387">
                  <c:v>9</c:v>
                </c:pt>
                <c:pt idx="388">
                  <c:v>17</c:v>
                </c:pt>
                <c:pt idx="389">
                  <c:v>14</c:v>
                </c:pt>
                <c:pt idx="390">
                  <c:v>15</c:v>
                </c:pt>
                <c:pt idx="391">
                  <c:v>11</c:v>
                </c:pt>
                <c:pt idx="392">
                  <c:v>28</c:v>
                </c:pt>
                <c:pt idx="393">
                  <c:v>13</c:v>
                </c:pt>
                <c:pt idx="394">
                  <c:v>20</c:v>
                </c:pt>
                <c:pt idx="395">
                  <c:v>10</c:v>
                </c:pt>
                <c:pt idx="396">
                  <c:v>13</c:v>
                </c:pt>
                <c:pt idx="397">
                  <c:v>11</c:v>
                </c:pt>
                <c:pt idx="398">
                  <c:v>34</c:v>
                </c:pt>
                <c:pt idx="399">
                  <c:v>18</c:v>
                </c:pt>
                <c:pt idx="400">
                  <c:v>15</c:v>
                </c:pt>
                <c:pt idx="401">
                  <c:v>24</c:v>
                </c:pt>
                <c:pt idx="402">
                  <c:v>11</c:v>
                </c:pt>
                <c:pt idx="403">
                  <c:v>12</c:v>
                </c:pt>
                <c:pt idx="404">
                  <c:v>26</c:v>
                </c:pt>
                <c:pt idx="405">
                  <c:v>17</c:v>
                </c:pt>
                <c:pt idx="406">
                  <c:v>22</c:v>
                </c:pt>
                <c:pt idx="407">
                  <c:v>28</c:v>
                </c:pt>
                <c:pt idx="408">
                  <c:v>5</c:v>
                </c:pt>
                <c:pt idx="409">
                  <c:v>12</c:v>
                </c:pt>
                <c:pt idx="410">
                  <c:v>35</c:v>
                </c:pt>
                <c:pt idx="411">
                  <c:v>22</c:v>
                </c:pt>
                <c:pt idx="412">
                  <c:v>12</c:v>
                </c:pt>
                <c:pt idx="413">
                  <c:v>25</c:v>
                </c:pt>
                <c:pt idx="414">
                  <c:v>26</c:v>
                </c:pt>
                <c:pt idx="415">
                  <c:v>27</c:v>
                </c:pt>
                <c:pt idx="416">
                  <c:v>8</c:v>
                </c:pt>
                <c:pt idx="417">
                  <c:v>4</c:v>
                </c:pt>
                <c:pt idx="418">
                  <c:v>8</c:v>
                </c:pt>
                <c:pt idx="419">
                  <c:v>14</c:v>
                </c:pt>
                <c:pt idx="420">
                  <c:v>9</c:v>
                </c:pt>
                <c:pt idx="421">
                  <c:v>41</c:v>
                </c:pt>
                <c:pt idx="422">
                  <c:v>9</c:v>
                </c:pt>
                <c:pt idx="423">
                  <c:v>21</c:v>
                </c:pt>
                <c:pt idx="424">
                  <c:v>16</c:v>
                </c:pt>
                <c:pt idx="425">
                  <c:v>17</c:v>
                </c:pt>
                <c:pt idx="426">
                  <c:v>75</c:v>
                </c:pt>
                <c:pt idx="427">
                  <c:v>104</c:v>
                </c:pt>
                <c:pt idx="428">
                  <c:v>56</c:v>
                </c:pt>
                <c:pt idx="429">
                  <c:v>104</c:v>
                </c:pt>
                <c:pt idx="430">
                  <c:v>38</c:v>
                </c:pt>
                <c:pt idx="431">
                  <c:v>98</c:v>
                </c:pt>
                <c:pt idx="432">
                  <c:v>46</c:v>
                </c:pt>
                <c:pt idx="433">
                  <c:v>48</c:v>
                </c:pt>
                <c:pt idx="434">
                  <c:v>28</c:v>
                </c:pt>
                <c:pt idx="435">
                  <c:v>43</c:v>
                </c:pt>
                <c:pt idx="436">
                  <c:v>32</c:v>
                </c:pt>
                <c:pt idx="437">
                  <c:v>49</c:v>
                </c:pt>
                <c:pt idx="438">
                  <c:v>49</c:v>
                </c:pt>
                <c:pt idx="439">
                  <c:v>69</c:v>
                </c:pt>
                <c:pt idx="440">
                  <c:v>88</c:v>
                </c:pt>
                <c:pt idx="441">
                  <c:v>50</c:v>
                </c:pt>
                <c:pt idx="442">
                  <c:v>87</c:v>
                </c:pt>
                <c:pt idx="443">
                  <c:v>68</c:v>
                </c:pt>
                <c:pt idx="444">
                  <c:v>62</c:v>
                </c:pt>
                <c:pt idx="445">
                  <c:v>75</c:v>
                </c:pt>
                <c:pt idx="446">
                  <c:v>60</c:v>
                </c:pt>
                <c:pt idx="447">
                  <c:v>60</c:v>
                </c:pt>
                <c:pt idx="448">
                  <c:v>51</c:v>
                </c:pt>
                <c:pt idx="449">
                  <c:v>43</c:v>
                </c:pt>
                <c:pt idx="450">
                  <c:v>40</c:v>
                </c:pt>
                <c:pt idx="451">
                  <c:v>29</c:v>
                </c:pt>
                <c:pt idx="452">
                  <c:v>52</c:v>
                </c:pt>
                <c:pt idx="453">
                  <c:v>26</c:v>
                </c:pt>
                <c:pt idx="454">
                  <c:v>44</c:v>
                </c:pt>
                <c:pt idx="455">
                  <c:v>74</c:v>
                </c:pt>
                <c:pt idx="456">
                  <c:v>60</c:v>
                </c:pt>
                <c:pt idx="457">
                  <c:v>43</c:v>
                </c:pt>
                <c:pt idx="458">
                  <c:v>26</c:v>
                </c:pt>
                <c:pt idx="459">
                  <c:v>34</c:v>
                </c:pt>
                <c:pt idx="460">
                  <c:v>21</c:v>
                </c:pt>
                <c:pt idx="461">
                  <c:v>30</c:v>
                </c:pt>
                <c:pt idx="462">
                  <c:v>27</c:v>
                </c:pt>
                <c:pt idx="463">
                  <c:v>60</c:v>
                </c:pt>
                <c:pt idx="464">
                  <c:v>40</c:v>
                </c:pt>
                <c:pt idx="465">
                  <c:v>80</c:v>
                </c:pt>
                <c:pt idx="466">
                  <c:v>100</c:v>
                </c:pt>
                <c:pt idx="467">
                  <c:v>68</c:v>
                </c:pt>
                <c:pt idx="468">
                  <c:v>30</c:v>
                </c:pt>
                <c:pt idx="469">
                  <c:v>15</c:v>
                </c:pt>
                <c:pt idx="470">
                  <c:v>27</c:v>
                </c:pt>
                <c:pt idx="471">
                  <c:v>52</c:v>
                </c:pt>
                <c:pt idx="472">
                  <c:v>50</c:v>
                </c:pt>
                <c:pt idx="473">
                  <c:v>41</c:v>
                </c:pt>
                <c:pt idx="474">
                  <c:v>59</c:v>
                </c:pt>
                <c:pt idx="475">
                  <c:v>32</c:v>
                </c:pt>
                <c:pt idx="476">
                  <c:v>51</c:v>
                </c:pt>
                <c:pt idx="477">
                  <c:v>55</c:v>
                </c:pt>
                <c:pt idx="478">
                  <c:v>43</c:v>
                </c:pt>
                <c:pt idx="479">
                  <c:v>61</c:v>
                </c:pt>
                <c:pt idx="480">
                  <c:v>52</c:v>
                </c:pt>
                <c:pt idx="481">
                  <c:v>41</c:v>
                </c:pt>
                <c:pt idx="482">
                  <c:v>47</c:v>
                </c:pt>
                <c:pt idx="483">
                  <c:v>57</c:v>
                </c:pt>
                <c:pt idx="484">
                  <c:v>48</c:v>
                </c:pt>
                <c:pt idx="485">
                  <c:v>25</c:v>
                </c:pt>
                <c:pt idx="486">
                  <c:v>35</c:v>
                </c:pt>
                <c:pt idx="487">
                  <c:v>37</c:v>
                </c:pt>
                <c:pt idx="488">
                  <c:v>97</c:v>
                </c:pt>
                <c:pt idx="489">
                  <c:v>92</c:v>
                </c:pt>
                <c:pt idx="49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A-BC4D-A424-7B04F177600C}"/>
            </c:ext>
          </c:extLst>
        </c:ser>
        <c:ser>
          <c:idx val="1"/>
          <c:order val="1"/>
          <c:tx>
            <c:strRef>
              <c:f>'Bins 2010-18'!$D$3</c:f>
              <c:strCache>
                <c:ptCount val="1"/>
                <c:pt idx="0">
                  <c:v>Other Int'l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'Bins 2010-18'!$A$5:$A$495</c:f>
              <c:numCache>
                <c:formatCode>m/d/yy</c:formatCode>
                <c:ptCount val="491"/>
                <c:pt idx="0">
                  <c:v>40182</c:v>
                </c:pt>
                <c:pt idx="1">
                  <c:v>40189</c:v>
                </c:pt>
                <c:pt idx="2">
                  <c:v>40196</c:v>
                </c:pt>
                <c:pt idx="3">
                  <c:v>40203</c:v>
                </c:pt>
                <c:pt idx="4">
                  <c:v>40210</c:v>
                </c:pt>
                <c:pt idx="5">
                  <c:v>40217</c:v>
                </c:pt>
                <c:pt idx="6">
                  <c:v>40224</c:v>
                </c:pt>
                <c:pt idx="7">
                  <c:v>40231</c:v>
                </c:pt>
                <c:pt idx="8">
                  <c:v>40238</c:v>
                </c:pt>
                <c:pt idx="9">
                  <c:v>40245</c:v>
                </c:pt>
                <c:pt idx="10">
                  <c:v>40252</c:v>
                </c:pt>
                <c:pt idx="11">
                  <c:v>40259</c:v>
                </c:pt>
                <c:pt idx="12">
                  <c:v>40266</c:v>
                </c:pt>
                <c:pt idx="13">
                  <c:v>40273</c:v>
                </c:pt>
                <c:pt idx="14">
                  <c:v>40280</c:v>
                </c:pt>
                <c:pt idx="15">
                  <c:v>40287</c:v>
                </c:pt>
                <c:pt idx="16">
                  <c:v>40294</c:v>
                </c:pt>
                <c:pt idx="17">
                  <c:v>40301</c:v>
                </c:pt>
                <c:pt idx="18">
                  <c:v>40308</c:v>
                </c:pt>
                <c:pt idx="19">
                  <c:v>40315</c:v>
                </c:pt>
                <c:pt idx="20">
                  <c:v>40322</c:v>
                </c:pt>
                <c:pt idx="21">
                  <c:v>40329</c:v>
                </c:pt>
                <c:pt idx="22">
                  <c:v>40336</c:v>
                </c:pt>
                <c:pt idx="23">
                  <c:v>40343</c:v>
                </c:pt>
                <c:pt idx="24">
                  <c:v>40350</c:v>
                </c:pt>
                <c:pt idx="25">
                  <c:v>40357</c:v>
                </c:pt>
                <c:pt idx="26">
                  <c:v>40364</c:v>
                </c:pt>
                <c:pt idx="27">
                  <c:v>40371</c:v>
                </c:pt>
                <c:pt idx="28">
                  <c:v>40378</c:v>
                </c:pt>
                <c:pt idx="29">
                  <c:v>40385</c:v>
                </c:pt>
                <c:pt idx="30">
                  <c:v>40392</c:v>
                </c:pt>
                <c:pt idx="31">
                  <c:v>40399</c:v>
                </c:pt>
                <c:pt idx="32">
                  <c:v>40406</c:v>
                </c:pt>
                <c:pt idx="33">
                  <c:v>40413</c:v>
                </c:pt>
                <c:pt idx="34">
                  <c:v>40420</c:v>
                </c:pt>
                <c:pt idx="35">
                  <c:v>40427</c:v>
                </c:pt>
                <c:pt idx="36">
                  <c:v>40434</c:v>
                </c:pt>
                <c:pt idx="37">
                  <c:v>40441</c:v>
                </c:pt>
                <c:pt idx="38">
                  <c:v>40448</c:v>
                </c:pt>
                <c:pt idx="39">
                  <c:v>40455</c:v>
                </c:pt>
                <c:pt idx="40">
                  <c:v>40462</c:v>
                </c:pt>
                <c:pt idx="41">
                  <c:v>40469</c:v>
                </c:pt>
                <c:pt idx="42">
                  <c:v>40476</c:v>
                </c:pt>
                <c:pt idx="43">
                  <c:v>40483</c:v>
                </c:pt>
                <c:pt idx="44">
                  <c:v>40490</c:v>
                </c:pt>
                <c:pt idx="45">
                  <c:v>40497</c:v>
                </c:pt>
                <c:pt idx="46">
                  <c:v>40504</c:v>
                </c:pt>
                <c:pt idx="47">
                  <c:v>40511</c:v>
                </c:pt>
                <c:pt idx="48">
                  <c:v>40518</c:v>
                </c:pt>
                <c:pt idx="49">
                  <c:v>40525</c:v>
                </c:pt>
                <c:pt idx="50">
                  <c:v>40532</c:v>
                </c:pt>
                <c:pt idx="51">
                  <c:v>40539</c:v>
                </c:pt>
                <c:pt idx="52">
                  <c:v>40546</c:v>
                </c:pt>
                <c:pt idx="53">
                  <c:v>40553</c:v>
                </c:pt>
                <c:pt idx="54">
                  <c:v>40560</c:v>
                </c:pt>
                <c:pt idx="55">
                  <c:v>40567</c:v>
                </c:pt>
                <c:pt idx="56">
                  <c:v>40574</c:v>
                </c:pt>
                <c:pt idx="57">
                  <c:v>40581</c:v>
                </c:pt>
                <c:pt idx="58">
                  <c:v>40588</c:v>
                </c:pt>
                <c:pt idx="59">
                  <c:v>40595</c:v>
                </c:pt>
                <c:pt idx="60">
                  <c:v>40602</c:v>
                </c:pt>
                <c:pt idx="61">
                  <c:v>40609</c:v>
                </c:pt>
                <c:pt idx="62">
                  <c:v>40616</c:v>
                </c:pt>
                <c:pt idx="63">
                  <c:v>40623</c:v>
                </c:pt>
                <c:pt idx="64">
                  <c:v>40630</c:v>
                </c:pt>
                <c:pt idx="65">
                  <c:v>40637</c:v>
                </c:pt>
                <c:pt idx="66">
                  <c:v>40644</c:v>
                </c:pt>
                <c:pt idx="67">
                  <c:v>40651</c:v>
                </c:pt>
                <c:pt idx="68">
                  <c:v>40658</c:v>
                </c:pt>
                <c:pt idx="69">
                  <c:v>40665</c:v>
                </c:pt>
                <c:pt idx="70">
                  <c:v>40672</c:v>
                </c:pt>
                <c:pt idx="71">
                  <c:v>40679</c:v>
                </c:pt>
                <c:pt idx="72">
                  <c:v>40686</c:v>
                </c:pt>
                <c:pt idx="73">
                  <c:v>40693</c:v>
                </c:pt>
                <c:pt idx="74">
                  <c:v>40700</c:v>
                </c:pt>
                <c:pt idx="75">
                  <c:v>40707</c:v>
                </c:pt>
                <c:pt idx="76">
                  <c:v>40714</c:v>
                </c:pt>
                <c:pt idx="77">
                  <c:v>40721</c:v>
                </c:pt>
                <c:pt idx="78">
                  <c:v>40728</c:v>
                </c:pt>
                <c:pt idx="79">
                  <c:v>40735</c:v>
                </c:pt>
                <c:pt idx="80">
                  <c:v>40742</c:v>
                </c:pt>
                <c:pt idx="81">
                  <c:v>40749</c:v>
                </c:pt>
                <c:pt idx="82">
                  <c:v>40756</c:v>
                </c:pt>
                <c:pt idx="83">
                  <c:v>40763</c:v>
                </c:pt>
                <c:pt idx="84">
                  <c:v>40770</c:v>
                </c:pt>
                <c:pt idx="85">
                  <c:v>40777</c:v>
                </c:pt>
                <c:pt idx="86">
                  <c:v>40784</c:v>
                </c:pt>
                <c:pt idx="87">
                  <c:v>40791</c:v>
                </c:pt>
                <c:pt idx="88">
                  <c:v>40798</c:v>
                </c:pt>
                <c:pt idx="89">
                  <c:v>40805</c:v>
                </c:pt>
                <c:pt idx="90">
                  <c:v>40812</c:v>
                </c:pt>
                <c:pt idx="91">
                  <c:v>40819</c:v>
                </c:pt>
                <c:pt idx="92">
                  <c:v>40826</c:v>
                </c:pt>
                <c:pt idx="93">
                  <c:v>40833</c:v>
                </c:pt>
                <c:pt idx="94">
                  <c:v>40840</c:v>
                </c:pt>
                <c:pt idx="95">
                  <c:v>40847</c:v>
                </c:pt>
                <c:pt idx="96">
                  <c:v>40854</c:v>
                </c:pt>
                <c:pt idx="97">
                  <c:v>40861</c:v>
                </c:pt>
                <c:pt idx="98">
                  <c:v>40868</c:v>
                </c:pt>
                <c:pt idx="99">
                  <c:v>40875</c:v>
                </c:pt>
                <c:pt idx="100">
                  <c:v>40882</c:v>
                </c:pt>
                <c:pt idx="101">
                  <c:v>40889</c:v>
                </c:pt>
                <c:pt idx="102">
                  <c:v>40896</c:v>
                </c:pt>
                <c:pt idx="103">
                  <c:v>40903</c:v>
                </c:pt>
                <c:pt idx="104">
                  <c:v>40910</c:v>
                </c:pt>
                <c:pt idx="105">
                  <c:v>40917</c:v>
                </c:pt>
                <c:pt idx="106">
                  <c:v>40924</c:v>
                </c:pt>
                <c:pt idx="107">
                  <c:v>40931</c:v>
                </c:pt>
                <c:pt idx="108">
                  <c:v>40938</c:v>
                </c:pt>
                <c:pt idx="109">
                  <c:v>40945</c:v>
                </c:pt>
                <c:pt idx="110">
                  <c:v>40952</c:v>
                </c:pt>
                <c:pt idx="111">
                  <c:v>40959</c:v>
                </c:pt>
                <c:pt idx="112">
                  <c:v>40966</c:v>
                </c:pt>
                <c:pt idx="113">
                  <c:v>40973</c:v>
                </c:pt>
                <c:pt idx="114">
                  <c:v>40980</c:v>
                </c:pt>
                <c:pt idx="115">
                  <c:v>40987</c:v>
                </c:pt>
                <c:pt idx="116">
                  <c:v>40994</c:v>
                </c:pt>
                <c:pt idx="117">
                  <c:v>41001</c:v>
                </c:pt>
                <c:pt idx="118">
                  <c:v>41008</c:v>
                </c:pt>
                <c:pt idx="119">
                  <c:v>41015</c:v>
                </c:pt>
                <c:pt idx="120">
                  <c:v>41022</c:v>
                </c:pt>
                <c:pt idx="121">
                  <c:v>41029</c:v>
                </c:pt>
                <c:pt idx="122">
                  <c:v>41036</c:v>
                </c:pt>
                <c:pt idx="123">
                  <c:v>41043</c:v>
                </c:pt>
                <c:pt idx="124">
                  <c:v>41050</c:v>
                </c:pt>
                <c:pt idx="125">
                  <c:v>41057</c:v>
                </c:pt>
                <c:pt idx="126">
                  <c:v>41064</c:v>
                </c:pt>
                <c:pt idx="127">
                  <c:v>41071</c:v>
                </c:pt>
                <c:pt idx="128">
                  <c:v>41078</c:v>
                </c:pt>
                <c:pt idx="129">
                  <c:v>41085</c:v>
                </c:pt>
                <c:pt idx="130">
                  <c:v>41092</c:v>
                </c:pt>
                <c:pt idx="131">
                  <c:v>41099</c:v>
                </c:pt>
                <c:pt idx="132">
                  <c:v>41106</c:v>
                </c:pt>
                <c:pt idx="133">
                  <c:v>41113</c:v>
                </c:pt>
                <c:pt idx="134">
                  <c:v>41120</c:v>
                </c:pt>
                <c:pt idx="135">
                  <c:v>41127</c:v>
                </c:pt>
                <c:pt idx="136">
                  <c:v>41134</c:v>
                </c:pt>
                <c:pt idx="137">
                  <c:v>41141</c:v>
                </c:pt>
                <c:pt idx="138">
                  <c:v>41148</c:v>
                </c:pt>
                <c:pt idx="139">
                  <c:v>41155</c:v>
                </c:pt>
                <c:pt idx="140">
                  <c:v>41162</c:v>
                </c:pt>
                <c:pt idx="141">
                  <c:v>41169</c:v>
                </c:pt>
                <c:pt idx="142">
                  <c:v>41176</c:v>
                </c:pt>
                <c:pt idx="143">
                  <c:v>41183</c:v>
                </c:pt>
                <c:pt idx="144">
                  <c:v>41190</c:v>
                </c:pt>
                <c:pt idx="145">
                  <c:v>41197</c:v>
                </c:pt>
                <c:pt idx="146">
                  <c:v>41204</c:v>
                </c:pt>
                <c:pt idx="147">
                  <c:v>41211</c:v>
                </c:pt>
                <c:pt idx="148">
                  <c:v>41218</c:v>
                </c:pt>
                <c:pt idx="149">
                  <c:v>41225</c:v>
                </c:pt>
                <c:pt idx="150">
                  <c:v>41232</c:v>
                </c:pt>
                <c:pt idx="151">
                  <c:v>41239</c:v>
                </c:pt>
                <c:pt idx="152">
                  <c:v>41246</c:v>
                </c:pt>
                <c:pt idx="153">
                  <c:v>41253</c:v>
                </c:pt>
                <c:pt idx="154">
                  <c:v>41260</c:v>
                </c:pt>
                <c:pt idx="155">
                  <c:v>41267</c:v>
                </c:pt>
                <c:pt idx="156">
                  <c:v>41274</c:v>
                </c:pt>
                <c:pt idx="157">
                  <c:v>41281</c:v>
                </c:pt>
                <c:pt idx="158">
                  <c:v>41288</c:v>
                </c:pt>
                <c:pt idx="159">
                  <c:v>41295</c:v>
                </c:pt>
                <c:pt idx="160">
                  <c:v>41302</c:v>
                </c:pt>
                <c:pt idx="161">
                  <c:v>41309</c:v>
                </c:pt>
                <c:pt idx="162">
                  <c:v>41316</c:v>
                </c:pt>
                <c:pt idx="163">
                  <c:v>41323</c:v>
                </c:pt>
                <c:pt idx="164">
                  <c:v>41330</c:v>
                </c:pt>
                <c:pt idx="165">
                  <c:v>41337</c:v>
                </c:pt>
                <c:pt idx="166">
                  <c:v>41344</c:v>
                </c:pt>
                <c:pt idx="167">
                  <c:v>41351</c:v>
                </c:pt>
                <c:pt idx="168">
                  <c:v>41358</c:v>
                </c:pt>
                <c:pt idx="169">
                  <c:v>41365</c:v>
                </c:pt>
                <c:pt idx="170">
                  <c:v>41372</c:v>
                </c:pt>
                <c:pt idx="171">
                  <c:v>41379</c:v>
                </c:pt>
                <c:pt idx="172">
                  <c:v>41386</c:v>
                </c:pt>
                <c:pt idx="173">
                  <c:v>41393</c:v>
                </c:pt>
                <c:pt idx="174">
                  <c:v>41400</c:v>
                </c:pt>
                <c:pt idx="175">
                  <c:v>41407</c:v>
                </c:pt>
                <c:pt idx="176">
                  <c:v>41414</c:v>
                </c:pt>
                <c:pt idx="177">
                  <c:v>41421</c:v>
                </c:pt>
                <c:pt idx="178">
                  <c:v>41428</c:v>
                </c:pt>
                <c:pt idx="179">
                  <c:v>41435</c:v>
                </c:pt>
                <c:pt idx="180">
                  <c:v>41442</c:v>
                </c:pt>
                <c:pt idx="181">
                  <c:v>41449</c:v>
                </c:pt>
                <c:pt idx="182">
                  <c:v>41456</c:v>
                </c:pt>
                <c:pt idx="183">
                  <c:v>41463</c:v>
                </c:pt>
                <c:pt idx="184">
                  <c:v>41470</c:v>
                </c:pt>
                <c:pt idx="185">
                  <c:v>41477</c:v>
                </c:pt>
                <c:pt idx="186">
                  <c:v>41484</c:v>
                </c:pt>
                <c:pt idx="187">
                  <c:v>41491</c:v>
                </c:pt>
                <c:pt idx="188">
                  <c:v>41498</c:v>
                </c:pt>
                <c:pt idx="189">
                  <c:v>41505</c:v>
                </c:pt>
                <c:pt idx="190">
                  <c:v>41512</c:v>
                </c:pt>
                <c:pt idx="191">
                  <c:v>41519</c:v>
                </c:pt>
                <c:pt idx="192">
                  <c:v>41526</c:v>
                </c:pt>
                <c:pt idx="193">
                  <c:v>41533</c:v>
                </c:pt>
                <c:pt idx="194">
                  <c:v>41540</c:v>
                </c:pt>
                <c:pt idx="195">
                  <c:v>41547</c:v>
                </c:pt>
                <c:pt idx="196">
                  <c:v>41554</c:v>
                </c:pt>
                <c:pt idx="197">
                  <c:v>41561</c:v>
                </c:pt>
                <c:pt idx="198">
                  <c:v>41568</c:v>
                </c:pt>
                <c:pt idx="199">
                  <c:v>41575</c:v>
                </c:pt>
                <c:pt idx="200">
                  <c:v>41582</c:v>
                </c:pt>
                <c:pt idx="201">
                  <c:v>41589</c:v>
                </c:pt>
                <c:pt idx="202">
                  <c:v>41596</c:v>
                </c:pt>
                <c:pt idx="203">
                  <c:v>41603</c:v>
                </c:pt>
                <c:pt idx="204">
                  <c:v>41610</c:v>
                </c:pt>
                <c:pt idx="205">
                  <c:v>41617</c:v>
                </c:pt>
                <c:pt idx="206">
                  <c:v>41624</c:v>
                </c:pt>
                <c:pt idx="207">
                  <c:v>41631</c:v>
                </c:pt>
                <c:pt idx="208">
                  <c:v>41638</c:v>
                </c:pt>
                <c:pt idx="209">
                  <c:v>41645</c:v>
                </c:pt>
                <c:pt idx="210">
                  <c:v>41652</c:v>
                </c:pt>
                <c:pt idx="211">
                  <c:v>41659</c:v>
                </c:pt>
                <c:pt idx="212">
                  <c:v>41666</c:v>
                </c:pt>
                <c:pt idx="213">
                  <c:v>41673</c:v>
                </c:pt>
                <c:pt idx="214">
                  <c:v>41680</c:v>
                </c:pt>
                <c:pt idx="215">
                  <c:v>41687</c:v>
                </c:pt>
                <c:pt idx="216">
                  <c:v>41694</c:v>
                </c:pt>
                <c:pt idx="217">
                  <c:v>41701</c:v>
                </c:pt>
                <c:pt idx="218">
                  <c:v>41708</c:v>
                </c:pt>
                <c:pt idx="219">
                  <c:v>41715</c:v>
                </c:pt>
                <c:pt idx="220">
                  <c:v>41722</c:v>
                </c:pt>
                <c:pt idx="221">
                  <c:v>41729</c:v>
                </c:pt>
                <c:pt idx="222">
                  <c:v>41736</c:v>
                </c:pt>
                <c:pt idx="223">
                  <c:v>41743</c:v>
                </c:pt>
                <c:pt idx="224">
                  <c:v>41750</c:v>
                </c:pt>
                <c:pt idx="225">
                  <c:v>41757</c:v>
                </c:pt>
                <c:pt idx="226">
                  <c:v>41764</c:v>
                </c:pt>
                <c:pt idx="227">
                  <c:v>41771</c:v>
                </c:pt>
                <c:pt idx="228">
                  <c:v>41778</c:v>
                </c:pt>
                <c:pt idx="229">
                  <c:v>41785</c:v>
                </c:pt>
                <c:pt idx="230">
                  <c:v>41792</c:v>
                </c:pt>
                <c:pt idx="231">
                  <c:v>41799</c:v>
                </c:pt>
                <c:pt idx="232">
                  <c:v>41806</c:v>
                </c:pt>
                <c:pt idx="233">
                  <c:v>41813</c:v>
                </c:pt>
                <c:pt idx="234">
                  <c:v>41820</c:v>
                </c:pt>
                <c:pt idx="235">
                  <c:v>41827</c:v>
                </c:pt>
                <c:pt idx="236">
                  <c:v>41834</c:v>
                </c:pt>
                <c:pt idx="237">
                  <c:v>41841</c:v>
                </c:pt>
                <c:pt idx="238">
                  <c:v>41848</c:v>
                </c:pt>
                <c:pt idx="239">
                  <c:v>41855</c:v>
                </c:pt>
                <c:pt idx="240">
                  <c:v>41862</c:v>
                </c:pt>
                <c:pt idx="241">
                  <c:v>41869</c:v>
                </c:pt>
                <c:pt idx="242">
                  <c:v>41876</c:v>
                </c:pt>
                <c:pt idx="243">
                  <c:v>41883</c:v>
                </c:pt>
                <c:pt idx="244">
                  <c:v>41890</c:v>
                </c:pt>
                <c:pt idx="245">
                  <c:v>41897</c:v>
                </c:pt>
                <c:pt idx="246">
                  <c:v>41904</c:v>
                </c:pt>
                <c:pt idx="247">
                  <c:v>41911</c:v>
                </c:pt>
                <c:pt idx="248">
                  <c:v>41918</c:v>
                </c:pt>
                <c:pt idx="249">
                  <c:v>41925</c:v>
                </c:pt>
                <c:pt idx="250">
                  <c:v>41932</c:v>
                </c:pt>
                <c:pt idx="251">
                  <c:v>41939</c:v>
                </c:pt>
                <c:pt idx="252">
                  <c:v>41946</c:v>
                </c:pt>
                <c:pt idx="253">
                  <c:v>41953</c:v>
                </c:pt>
                <c:pt idx="254">
                  <c:v>41960</c:v>
                </c:pt>
                <c:pt idx="255">
                  <c:v>41967</c:v>
                </c:pt>
                <c:pt idx="256">
                  <c:v>41974</c:v>
                </c:pt>
                <c:pt idx="257">
                  <c:v>41981</c:v>
                </c:pt>
                <c:pt idx="258">
                  <c:v>41988</c:v>
                </c:pt>
                <c:pt idx="259">
                  <c:v>41995</c:v>
                </c:pt>
                <c:pt idx="260">
                  <c:v>42002</c:v>
                </c:pt>
                <c:pt idx="261">
                  <c:v>42009</c:v>
                </c:pt>
                <c:pt idx="262">
                  <c:v>42016</c:v>
                </c:pt>
                <c:pt idx="263">
                  <c:v>42023</c:v>
                </c:pt>
                <c:pt idx="264">
                  <c:v>42030</c:v>
                </c:pt>
                <c:pt idx="265">
                  <c:v>42037</c:v>
                </c:pt>
                <c:pt idx="266">
                  <c:v>42044</c:v>
                </c:pt>
                <c:pt idx="267">
                  <c:v>42051</c:v>
                </c:pt>
                <c:pt idx="268">
                  <c:v>42058</c:v>
                </c:pt>
                <c:pt idx="269">
                  <c:v>42065</c:v>
                </c:pt>
                <c:pt idx="270">
                  <c:v>42072</c:v>
                </c:pt>
                <c:pt idx="271">
                  <c:v>42079</c:v>
                </c:pt>
                <c:pt idx="272">
                  <c:v>42086</c:v>
                </c:pt>
                <c:pt idx="273">
                  <c:v>42093</c:v>
                </c:pt>
                <c:pt idx="274">
                  <c:v>42100</c:v>
                </c:pt>
                <c:pt idx="275">
                  <c:v>42107</c:v>
                </c:pt>
                <c:pt idx="276">
                  <c:v>42114</c:v>
                </c:pt>
                <c:pt idx="277">
                  <c:v>42121</c:v>
                </c:pt>
                <c:pt idx="278">
                  <c:v>42128</c:v>
                </c:pt>
                <c:pt idx="279">
                  <c:v>42135</c:v>
                </c:pt>
                <c:pt idx="280">
                  <c:v>42142</c:v>
                </c:pt>
                <c:pt idx="281">
                  <c:v>42149</c:v>
                </c:pt>
                <c:pt idx="282">
                  <c:v>42156</c:v>
                </c:pt>
                <c:pt idx="283">
                  <c:v>42163</c:v>
                </c:pt>
                <c:pt idx="284">
                  <c:v>42170</c:v>
                </c:pt>
                <c:pt idx="285">
                  <c:v>42177</c:v>
                </c:pt>
                <c:pt idx="286">
                  <c:v>42184</c:v>
                </c:pt>
                <c:pt idx="287">
                  <c:v>42191</c:v>
                </c:pt>
                <c:pt idx="288">
                  <c:v>42198</c:v>
                </c:pt>
                <c:pt idx="289">
                  <c:v>42205</c:v>
                </c:pt>
                <c:pt idx="290">
                  <c:v>42212</c:v>
                </c:pt>
                <c:pt idx="291">
                  <c:v>42219</c:v>
                </c:pt>
                <c:pt idx="292">
                  <c:v>42226</c:v>
                </c:pt>
                <c:pt idx="293">
                  <c:v>42233</c:v>
                </c:pt>
                <c:pt idx="294">
                  <c:v>42240</c:v>
                </c:pt>
                <c:pt idx="295">
                  <c:v>42247</c:v>
                </c:pt>
                <c:pt idx="296">
                  <c:v>42254</c:v>
                </c:pt>
                <c:pt idx="297">
                  <c:v>42261</c:v>
                </c:pt>
                <c:pt idx="298">
                  <c:v>42268</c:v>
                </c:pt>
                <c:pt idx="299">
                  <c:v>42275</c:v>
                </c:pt>
                <c:pt idx="300">
                  <c:v>42282</c:v>
                </c:pt>
                <c:pt idx="301">
                  <c:v>42289</c:v>
                </c:pt>
                <c:pt idx="302">
                  <c:v>42296</c:v>
                </c:pt>
                <c:pt idx="303">
                  <c:v>42303</c:v>
                </c:pt>
                <c:pt idx="304">
                  <c:v>42310</c:v>
                </c:pt>
                <c:pt idx="305">
                  <c:v>42317</c:v>
                </c:pt>
                <c:pt idx="306">
                  <c:v>42324</c:v>
                </c:pt>
                <c:pt idx="307">
                  <c:v>42331</c:v>
                </c:pt>
                <c:pt idx="308">
                  <c:v>42338</c:v>
                </c:pt>
                <c:pt idx="309">
                  <c:v>42345</c:v>
                </c:pt>
                <c:pt idx="310">
                  <c:v>42352</c:v>
                </c:pt>
                <c:pt idx="311">
                  <c:v>42359</c:v>
                </c:pt>
                <c:pt idx="312">
                  <c:v>42366</c:v>
                </c:pt>
                <c:pt idx="313">
                  <c:v>42373</c:v>
                </c:pt>
                <c:pt idx="314">
                  <c:v>42380</c:v>
                </c:pt>
                <c:pt idx="315">
                  <c:v>42387</c:v>
                </c:pt>
                <c:pt idx="316">
                  <c:v>42394</c:v>
                </c:pt>
                <c:pt idx="317">
                  <c:v>42401</c:v>
                </c:pt>
                <c:pt idx="318">
                  <c:v>42408</c:v>
                </c:pt>
                <c:pt idx="319">
                  <c:v>42415</c:v>
                </c:pt>
                <c:pt idx="320">
                  <c:v>42422</c:v>
                </c:pt>
                <c:pt idx="321">
                  <c:v>42429</c:v>
                </c:pt>
                <c:pt idx="322">
                  <c:v>42436</c:v>
                </c:pt>
                <c:pt idx="323">
                  <c:v>42443</c:v>
                </c:pt>
                <c:pt idx="324">
                  <c:v>42450</c:v>
                </c:pt>
                <c:pt idx="325">
                  <c:v>42457</c:v>
                </c:pt>
                <c:pt idx="326">
                  <c:v>42464</c:v>
                </c:pt>
                <c:pt idx="327">
                  <c:v>42471</c:v>
                </c:pt>
                <c:pt idx="328">
                  <c:v>42478</c:v>
                </c:pt>
                <c:pt idx="329">
                  <c:v>42485</c:v>
                </c:pt>
                <c:pt idx="330">
                  <c:v>42492</c:v>
                </c:pt>
                <c:pt idx="331">
                  <c:v>42499</c:v>
                </c:pt>
                <c:pt idx="332">
                  <c:v>42506</c:v>
                </c:pt>
                <c:pt idx="333">
                  <c:v>42513</c:v>
                </c:pt>
                <c:pt idx="334">
                  <c:v>42520</c:v>
                </c:pt>
                <c:pt idx="335">
                  <c:v>42527</c:v>
                </c:pt>
                <c:pt idx="336">
                  <c:v>42534</c:v>
                </c:pt>
                <c:pt idx="337">
                  <c:v>42541</c:v>
                </c:pt>
                <c:pt idx="338">
                  <c:v>42548</c:v>
                </c:pt>
                <c:pt idx="339">
                  <c:v>42555</c:v>
                </c:pt>
                <c:pt idx="340">
                  <c:v>42562</c:v>
                </c:pt>
                <c:pt idx="341">
                  <c:v>42569</c:v>
                </c:pt>
                <c:pt idx="342">
                  <c:v>42576</c:v>
                </c:pt>
                <c:pt idx="343">
                  <c:v>42583</c:v>
                </c:pt>
                <c:pt idx="344">
                  <c:v>42590</c:v>
                </c:pt>
                <c:pt idx="345">
                  <c:v>42597</c:v>
                </c:pt>
                <c:pt idx="346">
                  <c:v>42604</c:v>
                </c:pt>
                <c:pt idx="347">
                  <c:v>42611</c:v>
                </c:pt>
                <c:pt idx="348">
                  <c:v>42618</c:v>
                </c:pt>
                <c:pt idx="349">
                  <c:v>42625</c:v>
                </c:pt>
                <c:pt idx="350">
                  <c:v>42632</c:v>
                </c:pt>
                <c:pt idx="351">
                  <c:v>42639</c:v>
                </c:pt>
                <c:pt idx="352">
                  <c:v>42646</c:v>
                </c:pt>
                <c:pt idx="353">
                  <c:v>42653</c:v>
                </c:pt>
                <c:pt idx="354">
                  <c:v>42660</c:v>
                </c:pt>
                <c:pt idx="355">
                  <c:v>42667</c:v>
                </c:pt>
                <c:pt idx="356">
                  <c:v>42674</c:v>
                </c:pt>
                <c:pt idx="357">
                  <c:v>42681</c:v>
                </c:pt>
                <c:pt idx="358">
                  <c:v>42688</c:v>
                </c:pt>
                <c:pt idx="359">
                  <c:v>42695</c:v>
                </c:pt>
                <c:pt idx="360">
                  <c:v>42702</c:v>
                </c:pt>
                <c:pt idx="361">
                  <c:v>42709</c:v>
                </c:pt>
                <c:pt idx="362">
                  <c:v>42716</c:v>
                </c:pt>
                <c:pt idx="363">
                  <c:v>42723</c:v>
                </c:pt>
                <c:pt idx="364">
                  <c:v>42730</c:v>
                </c:pt>
                <c:pt idx="365">
                  <c:v>42737</c:v>
                </c:pt>
                <c:pt idx="366">
                  <c:v>42744</c:v>
                </c:pt>
                <c:pt idx="367">
                  <c:v>42751</c:v>
                </c:pt>
                <c:pt idx="368">
                  <c:v>42758</c:v>
                </c:pt>
                <c:pt idx="369">
                  <c:v>42765</c:v>
                </c:pt>
                <c:pt idx="370">
                  <c:v>42772</c:v>
                </c:pt>
                <c:pt idx="371">
                  <c:v>42779</c:v>
                </c:pt>
                <c:pt idx="372">
                  <c:v>42786</c:v>
                </c:pt>
                <c:pt idx="373">
                  <c:v>42793</c:v>
                </c:pt>
                <c:pt idx="374">
                  <c:v>42800</c:v>
                </c:pt>
                <c:pt idx="375">
                  <c:v>42807</c:v>
                </c:pt>
                <c:pt idx="376">
                  <c:v>42814</c:v>
                </c:pt>
                <c:pt idx="377">
                  <c:v>42821</c:v>
                </c:pt>
                <c:pt idx="378">
                  <c:v>42828</c:v>
                </c:pt>
                <c:pt idx="379">
                  <c:v>42835</c:v>
                </c:pt>
                <c:pt idx="380">
                  <c:v>42842</c:v>
                </c:pt>
                <c:pt idx="381">
                  <c:v>42849</c:v>
                </c:pt>
                <c:pt idx="382">
                  <c:v>42856</c:v>
                </c:pt>
                <c:pt idx="383">
                  <c:v>42863</c:v>
                </c:pt>
                <c:pt idx="384">
                  <c:v>42870</c:v>
                </c:pt>
                <c:pt idx="385">
                  <c:v>42877</c:v>
                </c:pt>
                <c:pt idx="386">
                  <c:v>42884</c:v>
                </c:pt>
                <c:pt idx="387">
                  <c:v>42891</c:v>
                </c:pt>
                <c:pt idx="388">
                  <c:v>42898</c:v>
                </c:pt>
                <c:pt idx="389">
                  <c:v>42905</c:v>
                </c:pt>
                <c:pt idx="390">
                  <c:v>42912</c:v>
                </c:pt>
                <c:pt idx="391">
                  <c:v>42919</c:v>
                </c:pt>
                <c:pt idx="392">
                  <c:v>42926</c:v>
                </c:pt>
                <c:pt idx="393">
                  <c:v>42933</c:v>
                </c:pt>
                <c:pt idx="394">
                  <c:v>42940</c:v>
                </c:pt>
                <c:pt idx="395">
                  <c:v>42947</c:v>
                </c:pt>
                <c:pt idx="396">
                  <c:v>42954</c:v>
                </c:pt>
                <c:pt idx="397">
                  <c:v>42961</c:v>
                </c:pt>
                <c:pt idx="398">
                  <c:v>42968</c:v>
                </c:pt>
                <c:pt idx="399">
                  <c:v>42975</c:v>
                </c:pt>
                <c:pt idx="400">
                  <c:v>42982</c:v>
                </c:pt>
                <c:pt idx="401">
                  <c:v>42989</c:v>
                </c:pt>
                <c:pt idx="402">
                  <c:v>42996</c:v>
                </c:pt>
                <c:pt idx="403">
                  <c:v>43003</c:v>
                </c:pt>
                <c:pt idx="404">
                  <c:v>43010</c:v>
                </c:pt>
                <c:pt idx="405">
                  <c:v>43017</c:v>
                </c:pt>
                <c:pt idx="406">
                  <c:v>43024</c:v>
                </c:pt>
                <c:pt idx="407">
                  <c:v>43031</c:v>
                </c:pt>
                <c:pt idx="408">
                  <c:v>43038</c:v>
                </c:pt>
                <c:pt idx="409">
                  <c:v>43045</c:v>
                </c:pt>
                <c:pt idx="410">
                  <c:v>43052</c:v>
                </c:pt>
                <c:pt idx="411">
                  <c:v>43059</c:v>
                </c:pt>
                <c:pt idx="412">
                  <c:v>43066</c:v>
                </c:pt>
                <c:pt idx="413">
                  <c:v>43073</c:v>
                </c:pt>
                <c:pt idx="414">
                  <c:v>43080</c:v>
                </c:pt>
                <c:pt idx="415">
                  <c:v>43087</c:v>
                </c:pt>
                <c:pt idx="416">
                  <c:v>43094</c:v>
                </c:pt>
                <c:pt idx="417">
                  <c:v>43101</c:v>
                </c:pt>
                <c:pt idx="418">
                  <c:v>43108</c:v>
                </c:pt>
                <c:pt idx="419">
                  <c:v>43115</c:v>
                </c:pt>
                <c:pt idx="420">
                  <c:v>43122</c:v>
                </c:pt>
                <c:pt idx="421">
                  <c:v>43129</c:v>
                </c:pt>
                <c:pt idx="422">
                  <c:v>43136</c:v>
                </c:pt>
                <c:pt idx="423">
                  <c:v>43143</c:v>
                </c:pt>
                <c:pt idx="424">
                  <c:v>43150</c:v>
                </c:pt>
                <c:pt idx="425">
                  <c:v>43157</c:v>
                </c:pt>
                <c:pt idx="426">
                  <c:v>43164</c:v>
                </c:pt>
                <c:pt idx="427">
                  <c:v>43171</c:v>
                </c:pt>
                <c:pt idx="428">
                  <c:v>43178</c:v>
                </c:pt>
                <c:pt idx="429">
                  <c:v>43185</c:v>
                </c:pt>
                <c:pt idx="430">
                  <c:v>43192</c:v>
                </c:pt>
                <c:pt idx="431">
                  <c:v>43199</c:v>
                </c:pt>
                <c:pt idx="432">
                  <c:v>43206</c:v>
                </c:pt>
                <c:pt idx="433">
                  <c:v>43213</c:v>
                </c:pt>
                <c:pt idx="434">
                  <c:v>43220</c:v>
                </c:pt>
                <c:pt idx="435">
                  <c:v>43227</c:v>
                </c:pt>
                <c:pt idx="436">
                  <c:v>43234</c:v>
                </c:pt>
                <c:pt idx="437">
                  <c:v>43241</c:v>
                </c:pt>
                <c:pt idx="438">
                  <c:v>43248</c:v>
                </c:pt>
                <c:pt idx="439">
                  <c:v>43255</c:v>
                </c:pt>
                <c:pt idx="440">
                  <c:v>43262</c:v>
                </c:pt>
                <c:pt idx="441">
                  <c:v>43269</c:v>
                </c:pt>
                <c:pt idx="442">
                  <c:v>43276</c:v>
                </c:pt>
                <c:pt idx="443">
                  <c:v>43283</c:v>
                </c:pt>
                <c:pt idx="444">
                  <c:v>43290</c:v>
                </c:pt>
                <c:pt idx="445">
                  <c:v>43297</c:v>
                </c:pt>
                <c:pt idx="446">
                  <c:v>43304</c:v>
                </c:pt>
                <c:pt idx="447">
                  <c:v>43311</c:v>
                </c:pt>
                <c:pt idx="448">
                  <c:v>43318</c:v>
                </c:pt>
                <c:pt idx="449">
                  <c:v>43325</c:v>
                </c:pt>
                <c:pt idx="450">
                  <c:v>43332</c:v>
                </c:pt>
                <c:pt idx="451">
                  <c:v>43339</c:v>
                </c:pt>
                <c:pt idx="452">
                  <c:v>43346</c:v>
                </c:pt>
                <c:pt idx="453">
                  <c:v>43353</c:v>
                </c:pt>
                <c:pt idx="454">
                  <c:v>43360</c:v>
                </c:pt>
                <c:pt idx="455">
                  <c:v>43367</c:v>
                </c:pt>
                <c:pt idx="456">
                  <c:v>43374</c:v>
                </c:pt>
                <c:pt idx="457">
                  <c:v>43381</c:v>
                </c:pt>
                <c:pt idx="458">
                  <c:v>43388</c:v>
                </c:pt>
                <c:pt idx="459">
                  <c:v>43395</c:v>
                </c:pt>
                <c:pt idx="460">
                  <c:v>43402</c:v>
                </c:pt>
                <c:pt idx="461">
                  <c:v>43409</c:v>
                </c:pt>
                <c:pt idx="462">
                  <c:v>43416</c:v>
                </c:pt>
                <c:pt idx="463">
                  <c:v>43423</c:v>
                </c:pt>
                <c:pt idx="464">
                  <c:v>43430</c:v>
                </c:pt>
                <c:pt idx="465">
                  <c:v>43437</c:v>
                </c:pt>
                <c:pt idx="466">
                  <c:v>43444</c:v>
                </c:pt>
                <c:pt idx="467">
                  <c:v>43451</c:v>
                </c:pt>
                <c:pt idx="468">
                  <c:v>43458</c:v>
                </c:pt>
                <c:pt idx="469">
                  <c:v>43465</c:v>
                </c:pt>
                <c:pt idx="470">
                  <c:v>43472</c:v>
                </c:pt>
                <c:pt idx="471">
                  <c:v>43479</c:v>
                </c:pt>
                <c:pt idx="472">
                  <c:v>43486</c:v>
                </c:pt>
                <c:pt idx="473">
                  <c:v>43493</c:v>
                </c:pt>
                <c:pt idx="474">
                  <c:v>43500</c:v>
                </c:pt>
                <c:pt idx="475">
                  <c:v>43507</c:v>
                </c:pt>
                <c:pt idx="476">
                  <c:v>43514</c:v>
                </c:pt>
                <c:pt idx="477">
                  <c:v>43521</c:v>
                </c:pt>
                <c:pt idx="478">
                  <c:v>43528</c:v>
                </c:pt>
                <c:pt idx="479">
                  <c:v>43535</c:v>
                </c:pt>
                <c:pt idx="480">
                  <c:v>43542</c:v>
                </c:pt>
                <c:pt idx="481">
                  <c:v>43549</c:v>
                </c:pt>
                <c:pt idx="482">
                  <c:v>43556</c:v>
                </c:pt>
                <c:pt idx="483">
                  <c:v>43563</c:v>
                </c:pt>
                <c:pt idx="484">
                  <c:v>43570</c:v>
                </c:pt>
                <c:pt idx="485">
                  <c:v>43577</c:v>
                </c:pt>
                <c:pt idx="486">
                  <c:v>43584</c:v>
                </c:pt>
                <c:pt idx="487">
                  <c:v>43591</c:v>
                </c:pt>
                <c:pt idx="488">
                  <c:v>43598</c:v>
                </c:pt>
                <c:pt idx="489">
                  <c:v>43605</c:v>
                </c:pt>
                <c:pt idx="490">
                  <c:v>43612</c:v>
                </c:pt>
              </c:numCache>
            </c:numRef>
          </c:cat>
          <c:val>
            <c:numRef>
              <c:f>'Bins 2010-18'!$D$5:$D$495</c:f>
              <c:numCache>
                <c:formatCode>General</c:formatCode>
                <c:ptCount val="4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12</c:v>
                </c:pt>
                <c:pt idx="5">
                  <c:v>19</c:v>
                </c:pt>
                <c:pt idx="6">
                  <c:v>20</c:v>
                </c:pt>
                <c:pt idx="7">
                  <c:v>19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  <c:pt idx="12">
                  <c:v>19</c:v>
                </c:pt>
                <c:pt idx="13">
                  <c:v>33</c:v>
                </c:pt>
                <c:pt idx="14">
                  <c:v>18</c:v>
                </c:pt>
                <c:pt idx="15">
                  <c:v>14</c:v>
                </c:pt>
                <c:pt idx="16">
                  <c:v>16</c:v>
                </c:pt>
                <c:pt idx="17">
                  <c:v>21</c:v>
                </c:pt>
                <c:pt idx="18">
                  <c:v>16</c:v>
                </c:pt>
                <c:pt idx="19">
                  <c:v>17</c:v>
                </c:pt>
                <c:pt idx="20">
                  <c:v>19</c:v>
                </c:pt>
                <c:pt idx="21">
                  <c:v>25</c:v>
                </c:pt>
                <c:pt idx="22">
                  <c:v>22</c:v>
                </c:pt>
                <c:pt idx="23">
                  <c:v>7</c:v>
                </c:pt>
                <c:pt idx="24">
                  <c:v>11</c:v>
                </c:pt>
                <c:pt idx="25">
                  <c:v>16</c:v>
                </c:pt>
                <c:pt idx="26">
                  <c:v>25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1</c:v>
                </c:pt>
                <c:pt idx="31">
                  <c:v>10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12</c:v>
                </c:pt>
                <c:pt idx="36">
                  <c:v>10</c:v>
                </c:pt>
                <c:pt idx="37">
                  <c:v>18</c:v>
                </c:pt>
                <c:pt idx="38">
                  <c:v>33</c:v>
                </c:pt>
                <c:pt idx="39">
                  <c:v>24</c:v>
                </c:pt>
                <c:pt idx="40">
                  <c:v>20</c:v>
                </c:pt>
                <c:pt idx="41">
                  <c:v>34</c:v>
                </c:pt>
                <c:pt idx="42">
                  <c:v>25</c:v>
                </c:pt>
                <c:pt idx="43">
                  <c:v>24</c:v>
                </c:pt>
                <c:pt idx="44">
                  <c:v>8</c:v>
                </c:pt>
                <c:pt idx="45">
                  <c:v>19</c:v>
                </c:pt>
                <c:pt idx="46">
                  <c:v>33</c:v>
                </c:pt>
                <c:pt idx="47">
                  <c:v>22</c:v>
                </c:pt>
                <c:pt idx="48">
                  <c:v>10</c:v>
                </c:pt>
                <c:pt idx="49">
                  <c:v>9</c:v>
                </c:pt>
                <c:pt idx="50">
                  <c:v>15</c:v>
                </c:pt>
                <c:pt idx="51">
                  <c:v>14</c:v>
                </c:pt>
                <c:pt idx="52">
                  <c:v>2</c:v>
                </c:pt>
                <c:pt idx="53">
                  <c:v>6</c:v>
                </c:pt>
                <c:pt idx="54">
                  <c:v>16</c:v>
                </c:pt>
                <c:pt idx="55">
                  <c:v>18</c:v>
                </c:pt>
                <c:pt idx="56">
                  <c:v>17</c:v>
                </c:pt>
                <c:pt idx="57">
                  <c:v>12</c:v>
                </c:pt>
                <c:pt idx="58">
                  <c:v>13</c:v>
                </c:pt>
                <c:pt idx="59">
                  <c:v>15</c:v>
                </c:pt>
                <c:pt idx="60">
                  <c:v>20</c:v>
                </c:pt>
                <c:pt idx="61">
                  <c:v>3</c:v>
                </c:pt>
                <c:pt idx="62">
                  <c:v>5</c:v>
                </c:pt>
                <c:pt idx="63">
                  <c:v>12</c:v>
                </c:pt>
                <c:pt idx="64">
                  <c:v>23</c:v>
                </c:pt>
                <c:pt idx="65">
                  <c:v>8</c:v>
                </c:pt>
                <c:pt idx="66">
                  <c:v>14</c:v>
                </c:pt>
                <c:pt idx="67">
                  <c:v>27</c:v>
                </c:pt>
                <c:pt idx="68">
                  <c:v>31</c:v>
                </c:pt>
                <c:pt idx="69">
                  <c:v>11</c:v>
                </c:pt>
                <c:pt idx="70">
                  <c:v>10</c:v>
                </c:pt>
                <c:pt idx="71">
                  <c:v>13</c:v>
                </c:pt>
                <c:pt idx="72">
                  <c:v>14</c:v>
                </c:pt>
                <c:pt idx="73">
                  <c:v>9</c:v>
                </c:pt>
                <c:pt idx="74">
                  <c:v>11</c:v>
                </c:pt>
                <c:pt idx="75">
                  <c:v>11</c:v>
                </c:pt>
                <c:pt idx="76">
                  <c:v>9</c:v>
                </c:pt>
                <c:pt idx="77">
                  <c:v>8</c:v>
                </c:pt>
                <c:pt idx="78">
                  <c:v>9</c:v>
                </c:pt>
                <c:pt idx="79">
                  <c:v>5</c:v>
                </c:pt>
                <c:pt idx="80">
                  <c:v>13</c:v>
                </c:pt>
                <c:pt idx="81">
                  <c:v>13</c:v>
                </c:pt>
                <c:pt idx="82">
                  <c:v>12</c:v>
                </c:pt>
                <c:pt idx="83">
                  <c:v>8</c:v>
                </c:pt>
                <c:pt idx="84">
                  <c:v>28</c:v>
                </c:pt>
                <c:pt idx="85">
                  <c:v>29</c:v>
                </c:pt>
                <c:pt idx="86">
                  <c:v>32</c:v>
                </c:pt>
                <c:pt idx="87">
                  <c:v>10</c:v>
                </c:pt>
                <c:pt idx="88">
                  <c:v>11</c:v>
                </c:pt>
                <c:pt idx="89">
                  <c:v>42</c:v>
                </c:pt>
                <c:pt idx="90">
                  <c:v>26</c:v>
                </c:pt>
                <c:pt idx="91">
                  <c:v>33</c:v>
                </c:pt>
                <c:pt idx="92">
                  <c:v>31</c:v>
                </c:pt>
                <c:pt idx="93">
                  <c:v>40</c:v>
                </c:pt>
                <c:pt idx="94">
                  <c:v>45</c:v>
                </c:pt>
                <c:pt idx="95">
                  <c:v>45</c:v>
                </c:pt>
                <c:pt idx="96">
                  <c:v>56</c:v>
                </c:pt>
                <c:pt idx="97">
                  <c:v>53</c:v>
                </c:pt>
                <c:pt idx="98">
                  <c:v>43</c:v>
                </c:pt>
                <c:pt idx="99">
                  <c:v>39</c:v>
                </c:pt>
                <c:pt idx="100">
                  <c:v>46</c:v>
                </c:pt>
                <c:pt idx="101">
                  <c:v>53</c:v>
                </c:pt>
                <c:pt idx="102">
                  <c:v>67</c:v>
                </c:pt>
                <c:pt idx="103">
                  <c:v>43</c:v>
                </c:pt>
                <c:pt idx="104">
                  <c:v>15</c:v>
                </c:pt>
                <c:pt idx="105">
                  <c:v>16</c:v>
                </c:pt>
                <c:pt idx="106">
                  <c:v>17</c:v>
                </c:pt>
                <c:pt idx="107">
                  <c:v>37</c:v>
                </c:pt>
                <c:pt idx="108">
                  <c:v>40</c:v>
                </c:pt>
                <c:pt idx="109">
                  <c:v>49</c:v>
                </c:pt>
                <c:pt idx="110">
                  <c:v>36</c:v>
                </c:pt>
                <c:pt idx="111">
                  <c:v>45</c:v>
                </c:pt>
                <c:pt idx="112">
                  <c:v>55</c:v>
                </c:pt>
                <c:pt idx="113">
                  <c:v>40</c:v>
                </c:pt>
                <c:pt idx="114">
                  <c:v>35</c:v>
                </c:pt>
                <c:pt idx="115">
                  <c:v>31</c:v>
                </c:pt>
                <c:pt idx="116">
                  <c:v>30</c:v>
                </c:pt>
                <c:pt idx="117">
                  <c:v>25</c:v>
                </c:pt>
                <c:pt idx="118">
                  <c:v>41</c:v>
                </c:pt>
                <c:pt idx="119">
                  <c:v>20</c:v>
                </c:pt>
                <c:pt idx="120">
                  <c:v>21</c:v>
                </c:pt>
                <c:pt idx="121">
                  <c:v>19</c:v>
                </c:pt>
                <c:pt idx="122">
                  <c:v>16</c:v>
                </c:pt>
                <c:pt idx="123">
                  <c:v>7</c:v>
                </c:pt>
                <c:pt idx="124">
                  <c:v>17</c:v>
                </c:pt>
                <c:pt idx="125">
                  <c:v>37</c:v>
                </c:pt>
                <c:pt idx="126">
                  <c:v>33</c:v>
                </c:pt>
                <c:pt idx="127">
                  <c:v>32</c:v>
                </c:pt>
                <c:pt idx="128">
                  <c:v>38</c:v>
                </c:pt>
                <c:pt idx="129">
                  <c:v>53</c:v>
                </c:pt>
                <c:pt idx="130">
                  <c:v>63</c:v>
                </c:pt>
                <c:pt idx="131">
                  <c:v>28</c:v>
                </c:pt>
                <c:pt idx="132">
                  <c:v>26</c:v>
                </c:pt>
                <c:pt idx="133">
                  <c:v>24</c:v>
                </c:pt>
                <c:pt idx="134">
                  <c:v>24</c:v>
                </c:pt>
                <c:pt idx="135">
                  <c:v>37</c:v>
                </c:pt>
                <c:pt idx="136">
                  <c:v>28</c:v>
                </c:pt>
                <c:pt idx="137">
                  <c:v>18</c:v>
                </c:pt>
                <c:pt idx="138">
                  <c:v>17</c:v>
                </c:pt>
                <c:pt idx="139">
                  <c:v>22</c:v>
                </c:pt>
                <c:pt idx="140">
                  <c:v>24</c:v>
                </c:pt>
                <c:pt idx="141">
                  <c:v>51</c:v>
                </c:pt>
                <c:pt idx="142">
                  <c:v>40</c:v>
                </c:pt>
                <c:pt idx="143">
                  <c:v>16</c:v>
                </c:pt>
                <c:pt idx="144">
                  <c:v>32</c:v>
                </c:pt>
                <c:pt idx="145">
                  <c:v>27</c:v>
                </c:pt>
                <c:pt idx="146">
                  <c:v>35</c:v>
                </c:pt>
                <c:pt idx="147">
                  <c:v>37</c:v>
                </c:pt>
                <c:pt idx="148">
                  <c:v>23</c:v>
                </c:pt>
                <c:pt idx="149">
                  <c:v>15</c:v>
                </c:pt>
                <c:pt idx="150">
                  <c:v>22</c:v>
                </c:pt>
                <c:pt idx="151">
                  <c:v>21</c:v>
                </c:pt>
                <c:pt idx="152">
                  <c:v>30</c:v>
                </c:pt>
                <c:pt idx="153">
                  <c:v>26</c:v>
                </c:pt>
                <c:pt idx="154">
                  <c:v>26</c:v>
                </c:pt>
                <c:pt idx="155">
                  <c:v>24</c:v>
                </c:pt>
                <c:pt idx="156">
                  <c:v>18</c:v>
                </c:pt>
                <c:pt idx="157">
                  <c:v>5</c:v>
                </c:pt>
                <c:pt idx="158">
                  <c:v>4</c:v>
                </c:pt>
                <c:pt idx="159">
                  <c:v>10</c:v>
                </c:pt>
                <c:pt idx="160">
                  <c:v>13</c:v>
                </c:pt>
                <c:pt idx="161">
                  <c:v>31</c:v>
                </c:pt>
                <c:pt idx="162">
                  <c:v>14</c:v>
                </c:pt>
                <c:pt idx="163">
                  <c:v>23</c:v>
                </c:pt>
                <c:pt idx="164">
                  <c:v>32</c:v>
                </c:pt>
                <c:pt idx="165">
                  <c:v>15</c:v>
                </c:pt>
                <c:pt idx="166">
                  <c:v>12</c:v>
                </c:pt>
                <c:pt idx="167">
                  <c:v>6</c:v>
                </c:pt>
                <c:pt idx="168">
                  <c:v>15</c:v>
                </c:pt>
                <c:pt idx="169">
                  <c:v>54</c:v>
                </c:pt>
                <c:pt idx="170">
                  <c:v>38</c:v>
                </c:pt>
                <c:pt idx="171">
                  <c:v>25</c:v>
                </c:pt>
                <c:pt idx="172">
                  <c:v>45</c:v>
                </c:pt>
                <c:pt idx="173">
                  <c:v>43</c:v>
                </c:pt>
                <c:pt idx="174">
                  <c:v>18</c:v>
                </c:pt>
                <c:pt idx="175">
                  <c:v>12</c:v>
                </c:pt>
                <c:pt idx="176">
                  <c:v>17</c:v>
                </c:pt>
                <c:pt idx="177">
                  <c:v>16</c:v>
                </c:pt>
                <c:pt idx="178">
                  <c:v>15</c:v>
                </c:pt>
                <c:pt idx="179">
                  <c:v>16</c:v>
                </c:pt>
                <c:pt idx="180">
                  <c:v>23</c:v>
                </c:pt>
                <c:pt idx="181">
                  <c:v>15</c:v>
                </c:pt>
                <c:pt idx="182">
                  <c:v>26</c:v>
                </c:pt>
                <c:pt idx="183">
                  <c:v>18</c:v>
                </c:pt>
                <c:pt idx="184">
                  <c:v>13</c:v>
                </c:pt>
                <c:pt idx="185">
                  <c:v>29</c:v>
                </c:pt>
                <c:pt idx="186">
                  <c:v>13</c:v>
                </c:pt>
                <c:pt idx="187">
                  <c:v>4</c:v>
                </c:pt>
                <c:pt idx="188">
                  <c:v>4</c:v>
                </c:pt>
                <c:pt idx="189">
                  <c:v>10</c:v>
                </c:pt>
                <c:pt idx="190">
                  <c:v>5</c:v>
                </c:pt>
                <c:pt idx="191">
                  <c:v>28</c:v>
                </c:pt>
                <c:pt idx="192">
                  <c:v>15</c:v>
                </c:pt>
                <c:pt idx="193">
                  <c:v>17</c:v>
                </c:pt>
                <c:pt idx="194">
                  <c:v>14</c:v>
                </c:pt>
                <c:pt idx="195">
                  <c:v>18</c:v>
                </c:pt>
                <c:pt idx="196">
                  <c:v>5</c:v>
                </c:pt>
                <c:pt idx="197">
                  <c:v>16</c:v>
                </c:pt>
                <c:pt idx="198">
                  <c:v>31</c:v>
                </c:pt>
                <c:pt idx="199">
                  <c:v>13</c:v>
                </c:pt>
                <c:pt idx="200">
                  <c:v>9</c:v>
                </c:pt>
                <c:pt idx="201">
                  <c:v>10</c:v>
                </c:pt>
                <c:pt idx="202">
                  <c:v>12</c:v>
                </c:pt>
                <c:pt idx="203">
                  <c:v>12</c:v>
                </c:pt>
                <c:pt idx="204">
                  <c:v>8</c:v>
                </c:pt>
                <c:pt idx="205">
                  <c:v>9</c:v>
                </c:pt>
                <c:pt idx="206">
                  <c:v>14</c:v>
                </c:pt>
                <c:pt idx="207">
                  <c:v>7</c:v>
                </c:pt>
                <c:pt idx="208">
                  <c:v>19</c:v>
                </c:pt>
                <c:pt idx="209">
                  <c:v>7</c:v>
                </c:pt>
                <c:pt idx="210">
                  <c:v>8</c:v>
                </c:pt>
                <c:pt idx="211">
                  <c:v>7</c:v>
                </c:pt>
                <c:pt idx="212">
                  <c:v>12</c:v>
                </c:pt>
                <c:pt idx="213">
                  <c:v>36</c:v>
                </c:pt>
                <c:pt idx="214">
                  <c:v>36</c:v>
                </c:pt>
                <c:pt idx="215">
                  <c:v>38</c:v>
                </c:pt>
                <c:pt idx="216">
                  <c:v>32</c:v>
                </c:pt>
                <c:pt idx="217">
                  <c:v>16</c:v>
                </c:pt>
                <c:pt idx="218">
                  <c:v>40</c:v>
                </c:pt>
                <c:pt idx="219">
                  <c:v>18</c:v>
                </c:pt>
                <c:pt idx="220">
                  <c:v>15</c:v>
                </c:pt>
                <c:pt idx="221">
                  <c:v>19</c:v>
                </c:pt>
                <c:pt idx="222">
                  <c:v>8</c:v>
                </c:pt>
                <c:pt idx="223">
                  <c:v>12</c:v>
                </c:pt>
                <c:pt idx="224">
                  <c:v>12</c:v>
                </c:pt>
                <c:pt idx="225">
                  <c:v>9</c:v>
                </c:pt>
                <c:pt idx="226">
                  <c:v>6</c:v>
                </c:pt>
                <c:pt idx="227">
                  <c:v>5</c:v>
                </c:pt>
                <c:pt idx="228">
                  <c:v>5</c:v>
                </c:pt>
                <c:pt idx="229">
                  <c:v>8</c:v>
                </c:pt>
                <c:pt idx="230">
                  <c:v>9</c:v>
                </c:pt>
                <c:pt idx="231">
                  <c:v>7</c:v>
                </c:pt>
                <c:pt idx="232">
                  <c:v>8</c:v>
                </c:pt>
                <c:pt idx="233">
                  <c:v>13</c:v>
                </c:pt>
                <c:pt idx="234">
                  <c:v>29</c:v>
                </c:pt>
                <c:pt idx="235">
                  <c:v>16</c:v>
                </c:pt>
                <c:pt idx="236">
                  <c:v>19</c:v>
                </c:pt>
                <c:pt idx="237">
                  <c:v>17</c:v>
                </c:pt>
                <c:pt idx="238">
                  <c:v>16</c:v>
                </c:pt>
                <c:pt idx="239">
                  <c:v>22</c:v>
                </c:pt>
                <c:pt idx="240">
                  <c:v>17</c:v>
                </c:pt>
                <c:pt idx="241">
                  <c:v>14</c:v>
                </c:pt>
                <c:pt idx="242">
                  <c:v>7</c:v>
                </c:pt>
                <c:pt idx="243">
                  <c:v>13</c:v>
                </c:pt>
                <c:pt idx="244">
                  <c:v>8</c:v>
                </c:pt>
                <c:pt idx="245">
                  <c:v>9</c:v>
                </c:pt>
                <c:pt idx="246">
                  <c:v>13</c:v>
                </c:pt>
                <c:pt idx="247">
                  <c:v>13</c:v>
                </c:pt>
                <c:pt idx="248">
                  <c:v>21</c:v>
                </c:pt>
                <c:pt idx="249">
                  <c:v>15</c:v>
                </c:pt>
                <c:pt idx="250">
                  <c:v>11</c:v>
                </c:pt>
                <c:pt idx="251">
                  <c:v>8</c:v>
                </c:pt>
                <c:pt idx="252">
                  <c:v>9</c:v>
                </c:pt>
                <c:pt idx="253">
                  <c:v>6</c:v>
                </c:pt>
                <c:pt idx="254">
                  <c:v>7</c:v>
                </c:pt>
                <c:pt idx="255">
                  <c:v>28</c:v>
                </c:pt>
                <c:pt idx="256">
                  <c:v>12</c:v>
                </c:pt>
                <c:pt idx="257">
                  <c:v>6</c:v>
                </c:pt>
                <c:pt idx="258">
                  <c:v>11</c:v>
                </c:pt>
                <c:pt idx="259">
                  <c:v>9</c:v>
                </c:pt>
                <c:pt idx="260">
                  <c:v>14</c:v>
                </c:pt>
                <c:pt idx="261">
                  <c:v>9</c:v>
                </c:pt>
                <c:pt idx="262">
                  <c:v>10</c:v>
                </c:pt>
                <c:pt idx="263">
                  <c:v>12</c:v>
                </c:pt>
                <c:pt idx="264">
                  <c:v>21</c:v>
                </c:pt>
                <c:pt idx="265">
                  <c:v>38</c:v>
                </c:pt>
                <c:pt idx="266">
                  <c:v>43</c:v>
                </c:pt>
                <c:pt idx="267">
                  <c:v>36</c:v>
                </c:pt>
                <c:pt idx="268">
                  <c:v>26</c:v>
                </c:pt>
                <c:pt idx="269">
                  <c:v>39</c:v>
                </c:pt>
                <c:pt idx="270">
                  <c:v>22</c:v>
                </c:pt>
                <c:pt idx="271">
                  <c:v>17</c:v>
                </c:pt>
                <c:pt idx="272">
                  <c:v>36</c:v>
                </c:pt>
                <c:pt idx="273">
                  <c:v>45</c:v>
                </c:pt>
                <c:pt idx="274">
                  <c:v>28</c:v>
                </c:pt>
                <c:pt idx="275">
                  <c:v>22</c:v>
                </c:pt>
                <c:pt idx="276">
                  <c:v>29</c:v>
                </c:pt>
                <c:pt idx="277">
                  <c:v>22</c:v>
                </c:pt>
                <c:pt idx="278">
                  <c:v>19</c:v>
                </c:pt>
                <c:pt idx="279">
                  <c:v>15</c:v>
                </c:pt>
                <c:pt idx="280">
                  <c:v>21</c:v>
                </c:pt>
                <c:pt idx="281">
                  <c:v>16</c:v>
                </c:pt>
                <c:pt idx="282">
                  <c:v>27</c:v>
                </c:pt>
                <c:pt idx="283">
                  <c:v>29</c:v>
                </c:pt>
                <c:pt idx="284">
                  <c:v>39</c:v>
                </c:pt>
                <c:pt idx="285">
                  <c:v>42</c:v>
                </c:pt>
                <c:pt idx="286">
                  <c:v>48</c:v>
                </c:pt>
                <c:pt idx="287">
                  <c:v>67</c:v>
                </c:pt>
                <c:pt idx="288">
                  <c:v>111</c:v>
                </c:pt>
                <c:pt idx="289">
                  <c:v>105</c:v>
                </c:pt>
                <c:pt idx="290">
                  <c:v>70</c:v>
                </c:pt>
                <c:pt idx="291">
                  <c:v>33</c:v>
                </c:pt>
                <c:pt idx="292">
                  <c:v>25</c:v>
                </c:pt>
                <c:pt idx="293">
                  <c:v>24</c:v>
                </c:pt>
                <c:pt idx="294">
                  <c:v>62</c:v>
                </c:pt>
                <c:pt idx="295">
                  <c:v>29</c:v>
                </c:pt>
                <c:pt idx="296">
                  <c:v>11</c:v>
                </c:pt>
                <c:pt idx="297">
                  <c:v>13</c:v>
                </c:pt>
                <c:pt idx="298">
                  <c:v>11</c:v>
                </c:pt>
                <c:pt idx="299">
                  <c:v>8</c:v>
                </c:pt>
                <c:pt idx="300">
                  <c:v>10</c:v>
                </c:pt>
                <c:pt idx="301">
                  <c:v>14</c:v>
                </c:pt>
                <c:pt idx="302">
                  <c:v>16</c:v>
                </c:pt>
                <c:pt idx="303">
                  <c:v>10</c:v>
                </c:pt>
                <c:pt idx="304">
                  <c:v>11</c:v>
                </c:pt>
                <c:pt idx="305">
                  <c:v>5</c:v>
                </c:pt>
                <c:pt idx="306">
                  <c:v>10</c:v>
                </c:pt>
                <c:pt idx="307">
                  <c:v>13</c:v>
                </c:pt>
                <c:pt idx="308">
                  <c:v>16</c:v>
                </c:pt>
                <c:pt idx="309">
                  <c:v>15</c:v>
                </c:pt>
                <c:pt idx="310">
                  <c:v>33</c:v>
                </c:pt>
                <c:pt idx="311">
                  <c:v>17</c:v>
                </c:pt>
                <c:pt idx="312">
                  <c:v>13</c:v>
                </c:pt>
                <c:pt idx="313">
                  <c:v>5</c:v>
                </c:pt>
                <c:pt idx="314">
                  <c:v>8</c:v>
                </c:pt>
                <c:pt idx="315">
                  <c:v>27</c:v>
                </c:pt>
                <c:pt idx="316">
                  <c:v>24</c:v>
                </c:pt>
                <c:pt idx="317">
                  <c:v>23</c:v>
                </c:pt>
                <c:pt idx="318">
                  <c:v>19</c:v>
                </c:pt>
                <c:pt idx="319">
                  <c:v>23</c:v>
                </c:pt>
                <c:pt idx="320">
                  <c:v>15</c:v>
                </c:pt>
                <c:pt idx="321">
                  <c:v>21</c:v>
                </c:pt>
                <c:pt idx="322">
                  <c:v>14</c:v>
                </c:pt>
                <c:pt idx="323">
                  <c:v>21</c:v>
                </c:pt>
                <c:pt idx="324">
                  <c:v>10</c:v>
                </c:pt>
                <c:pt idx="325">
                  <c:v>15</c:v>
                </c:pt>
                <c:pt idx="326">
                  <c:v>7</c:v>
                </c:pt>
                <c:pt idx="327">
                  <c:v>17</c:v>
                </c:pt>
                <c:pt idx="328">
                  <c:v>31</c:v>
                </c:pt>
                <c:pt idx="329">
                  <c:v>21</c:v>
                </c:pt>
                <c:pt idx="330">
                  <c:v>13</c:v>
                </c:pt>
                <c:pt idx="331">
                  <c:v>8</c:v>
                </c:pt>
                <c:pt idx="332">
                  <c:v>11</c:v>
                </c:pt>
                <c:pt idx="333">
                  <c:v>13</c:v>
                </c:pt>
                <c:pt idx="334">
                  <c:v>16</c:v>
                </c:pt>
                <c:pt idx="335">
                  <c:v>19</c:v>
                </c:pt>
                <c:pt idx="336">
                  <c:v>3</c:v>
                </c:pt>
                <c:pt idx="337">
                  <c:v>11</c:v>
                </c:pt>
                <c:pt idx="338">
                  <c:v>9</c:v>
                </c:pt>
                <c:pt idx="339">
                  <c:v>10</c:v>
                </c:pt>
                <c:pt idx="340">
                  <c:v>15</c:v>
                </c:pt>
                <c:pt idx="341">
                  <c:v>6</c:v>
                </c:pt>
                <c:pt idx="342">
                  <c:v>3</c:v>
                </c:pt>
                <c:pt idx="343">
                  <c:v>10</c:v>
                </c:pt>
                <c:pt idx="344">
                  <c:v>7</c:v>
                </c:pt>
                <c:pt idx="345">
                  <c:v>4</c:v>
                </c:pt>
                <c:pt idx="346">
                  <c:v>4</c:v>
                </c:pt>
                <c:pt idx="347">
                  <c:v>7</c:v>
                </c:pt>
                <c:pt idx="348">
                  <c:v>5</c:v>
                </c:pt>
                <c:pt idx="349">
                  <c:v>17</c:v>
                </c:pt>
                <c:pt idx="350">
                  <c:v>3</c:v>
                </c:pt>
                <c:pt idx="351">
                  <c:v>3</c:v>
                </c:pt>
                <c:pt idx="352">
                  <c:v>11</c:v>
                </c:pt>
                <c:pt idx="353">
                  <c:v>13</c:v>
                </c:pt>
                <c:pt idx="354">
                  <c:v>12</c:v>
                </c:pt>
                <c:pt idx="355">
                  <c:v>7</c:v>
                </c:pt>
                <c:pt idx="356">
                  <c:v>4</c:v>
                </c:pt>
                <c:pt idx="357">
                  <c:v>4</c:v>
                </c:pt>
                <c:pt idx="358">
                  <c:v>7</c:v>
                </c:pt>
                <c:pt idx="359">
                  <c:v>9</c:v>
                </c:pt>
                <c:pt idx="360">
                  <c:v>13</c:v>
                </c:pt>
                <c:pt idx="361">
                  <c:v>10</c:v>
                </c:pt>
                <c:pt idx="362">
                  <c:v>21</c:v>
                </c:pt>
                <c:pt idx="363">
                  <c:v>22</c:v>
                </c:pt>
                <c:pt idx="364">
                  <c:v>24</c:v>
                </c:pt>
                <c:pt idx="365">
                  <c:v>11</c:v>
                </c:pt>
                <c:pt idx="366">
                  <c:v>7</c:v>
                </c:pt>
                <c:pt idx="367">
                  <c:v>11</c:v>
                </c:pt>
                <c:pt idx="368">
                  <c:v>20</c:v>
                </c:pt>
                <c:pt idx="369">
                  <c:v>18</c:v>
                </c:pt>
                <c:pt idx="370">
                  <c:v>34</c:v>
                </c:pt>
                <c:pt idx="371">
                  <c:v>33</c:v>
                </c:pt>
                <c:pt idx="372">
                  <c:v>42</c:v>
                </c:pt>
                <c:pt idx="373">
                  <c:v>16</c:v>
                </c:pt>
                <c:pt idx="374">
                  <c:v>7</c:v>
                </c:pt>
                <c:pt idx="375">
                  <c:v>11</c:v>
                </c:pt>
                <c:pt idx="376">
                  <c:v>12</c:v>
                </c:pt>
                <c:pt idx="377">
                  <c:v>14</c:v>
                </c:pt>
                <c:pt idx="378">
                  <c:v>12</c:v>
                </c:pt>
                <c:pt idx="379">
                  <c:v>8</c:v>
                </c:pt>
                <c:pt idx="380">
                  <c:v>12</c:v>
                </c:pt>
                <c:pt idx="381">
                  <c:v>12</c:v>
                </c:pt>
                <c:pt idx="382">
                  <c:v>14</c:v>
                </c:pt>
                <c:pt idx="383">
                  <c:v>8</c:v>
                </c:pt>
                <c:pt idx="384">
                  <c:v>21</c:v>
                </c:pt>
                <c:pt idx="385">
                  <c:v>6</c:v>
                </c:pt>
                <c:pt idx="386">
                  <c:v>5</c:v>
                </c:pt>
                <c:pt idx="387">
                  <c:v>9</c:v>
                </c:pt>
                <c:pt idx="388">
                  <c:v>9</c:v>
                </c:pt>
                <c:pt idx="389">
                  <c:v>11</c:v>
                </c:pt>
                <c:pt idx="390">
                  <c:v>16</c:v>
                </c:pt>
                <c:pt idx="391">
                  <c:v>2</c:v>
                </c:pt>
                <c:pt idx="392">
                  <c:v>10</c:v>
                </c:pt>
                <c:pt idx="393">
                  <c:v>10</c:v>
                </c:pt>
                <c:pt idx="394">
                  <c:v>4</c:v>
                </c:pt>
                <c:pt idx="395">
                  <c:v>8</c:v>
                </c:pt>
                <c:pt idx="396">
                  <c:v>11</c:v>
                </c:pt>
                <c:pt idx="397">
                  <c:v>6</c:v>
                </c:pt>
                <c:pt idx="398">
                  <c:v>6</c:v>
                </c:pt>
                <c:pt idx="399">
                  <c:v>4</c:v>
                </c:pt>
                <c:pt idx="400">
                  <c:v>12</c:v>
                </c:pt>
                <c:pt idx="401">
                  <c:v>7</c:v>
                </c:pt>
                <c:pt idx="402">
                  <c:v>12</c:v>
                </c:pt>
                <c:pt idx="403">
                  <c:v>9</c:v>
                </c:pt>
                <c:pt idx="404">
                  <c:v>3</c:v>
                </c:pt>
                <c:pt idx="405">
                  <c:v>6</c:v>
                </c:pt>
                <c:pt idx="406">
                  <c:v>2</c:v>
                </c:pt>
                <c:pt idx="407">
                  <c:v>16</c:v>
                </c:pt>
                <c:pt idx="408">
                  <c:v>2</c:v>
                </c:pt>
                <c:pt idx="409">
                  <c:v>15</c:v>
                </c:pt>
                <c:pt idx="410">
                  <c:v>1</c:v>
                </c:pt>
                <c:pt idx="411">
                  <c:v>5</c:v>
                </c:pt>
                <c:pt idx="412">
                  <c:v>9</c:v>
                </c:pt>
                <c:pt idx="413">
                  <c:v>4</c:v>
                </c:pt>
                <c:pt idx="414">
                  <c:v>9</c:v>
                </c:pt>
                <c:pt idx="415">
                  <c:v>1</c:v>
                </c:pt>
                <c:pt idx="416">
                  <c:v>8</c:v>
                </c:pt>
                <c:pt idx="417">
                  <c:v>0</c:v>
                </c:pt>
                <c:pt idx="418">
                  <c:v>3</c:v>
                </c:pt>
                <c:pt idx="419">
                  <c:v>2</c:v>
                </c:pt>
                <c:pt idx="420">
                  <c:v>11</c:v>
                </c:pt>
                <c:pt idx="421">
                  <c:v>13</c:v>
                </c:pt>
                <c:pt idx="422">
                  <c:v>39</c:v>
                </c:pt>
                <c:pt idx="423">
                  <c:v>6</c:v>
                </c:pt>
                <c:pt idx="424">
                  <c:v>4</c:v>
                </c:pt>
                <c:pt idx="425">
                  <c:v>4</c:v>
                </c:pt>
                <c:pt idx="426">
                  <c:v>5</c:v>
                </c:pt>
                <c:pt idx="427">
                  <c:v>7</c:v>
                </c:pt>
                <c:pt idx="428">
                  <c:v>4</c:v>
                </c:pt>
                <c:pt idx="429">
                  <c:v>6</c:v>
                </c:pt>
                <c:pt idx="430">
                  <c:v>4</c:v>
                </c:pt>
                <c:pt idx="431">
                  <c:v>8</c:v>
                </c:pt>
                <c:pt idx="432">
                  <c:v>2</c:v>
                </c:pt>
                <c:pt idx="433">
                  <c:v>14</c:v>
                </c:pt>
                <c:pt idx="434">
                  <c:v>13</c:v>
                </c:pt>
                <c:pt idx="435">
                  <c:v>10</c:v>
                </c:pt>
                <c:pt idx="436">
                  <c:v>7</c:v>
                </c:pt>
                <c:pt idx="437">
                  <c:v>13</c:v>
                </c:pt>
                <c:pt idx="438">
                  <c:v>14</c:v>
                </c:pt>
                <c:pt idx="439">
                  <c:v>9</c:v>
                </c:pt>
                <c:pt idx="440">
                  <c:v>15</c:v>
                </c:pt>
                <c:pt idx="441">
                  <c:v>8</c:v>
                </c:pt>
                <c:pt idx="442">
                  <c:v>6</c:v>
                </c:pt>
                <c:pt idx="443">
                  <c:v>15</c:v>
                </c:pt>
                <c:pt idx="444">
                  <c:v>19</c:v>
                </c:pt>
                <c:pt idx="445">
                  <c:v>10</c:v>
                </c:pt>
                <c:pt idx="446">
                  <c:v>6</c:v>
                </c:pt>
                <c:pt idx="447">
                  <c:v>6</c:v>
                </c:pt>
                <c:pt idx="448">
                  <c:v>5</c:v>
                </c:pt>
                <c:pt idx="449">
                  <c:v>11</c:v>
                </c:pt>
                <c:pt idx="450">
                  <c:v>15</c:v>
                </c:pt>
                <c:pt idx="451">
                  <c:v>22</c:v>
                </c:pt>
                <c:pt idx="452">
                  <c:v>11</c:v>
                </c:pt>
                <c:pt idx="453">
                  <c:v>22</c:v>
                </c:pt>
                <c:pt idx="454">
                  <c:v>11</c:v>
                </c:pt>
                <c:pt idx="455">
                  <c:v>9</c:v>
                </c:pt>
                <c:pt idx="456">
                  <c:v>11</c:v>
                </c:pt>
                <c:pt idx="457">
                  <c:v>6</c:v>
                </c:pt>
                <c:pt idx="458">
                  <c:v>6</c:v>
                </c:pt>
                <c:pt idx="459">
                  <c:v>14</c:v>
                </c:pt>
                <c:pt idx="460">
                  <c:v>12</c:v>
                </c:pt>
                <c:pt idx="461">
                  <c:v>11</c:v>
                </c:pt>
                <c:pt idx="462">
                  <c:v>12</c:v>
                </c:pt>
                <c:pt idx="463">
                  <c:v>6</c:v>
                </c:pt>
                <c:pt idx="464">
                  <c:v>4</c:v>
                </c:pt>
                <c:pt idx="465">
                  <c:v>7</c:v>
                </c:pt>
                <c:pt idx="466">
                  <c:v>14</c:v>
                </c:pt>
                <c:pt idx="467">
                  <c:v>10</c:v>
                </c:pt>
                <c:pt idx="468">
                  <c:v>14</c:v>
                </c:pt>
                <c:pt idx="469">
                  <c:v>4</c:v>
                </c:pt>
                <c:pt idx="470">
                  <c:v>1</c:v>
                </c:pt>
                <c:pt idx="471">
                  <c:v>8</c:v>
                </c:pt>
                <c:pt idx="472">
                  <c:v>15</c:v>
                </c:pt>
                <c:pt idx="473">
                  <c:v>12</c:v>
                </c:pt>
                <c:pt idx="474">
                  <c:v>23</c:v>
                </c:pt>
                <c:pt idx="475">
                  <c:v>7</c:v>
                </c:pt>
                <c:pt idx="476">
                  <c:v>11</c:v>
                </c:pt>
                <c:pt idx="477">
                  <c:v>6</c:v>
                </c:pt>
                <c:pt idx="478">
                  <c:v>6</c:v>
                </c:pt>
                <c:pt idx="479">
                  <c:v>3</c:v>
                </c:pt>
                <c:pt idx="480">
                  <c:v>8</c:v>
                </c:pt>
                <c:pt idx="481">
                  <c:v>5</c:v>
                </c:pt>
                <c:pt idx="482">
                  <c:v>6</c:v>
                </c:pt>
                <c:pt idx="483">
                  <c:v>5</c:v>
                </c:pt>
                <c:pt idx="484">
                  <c:v>6</c:v>
                </c:pt>
                <c:pt idx="485">
                  <c:v>16</c:v>
                </c:pt>
                <c:pt idx="486">
                  <c:v>4</c:v>
                </c:pt>
                <c:pt idx="487">
                  <c:v>10</c:v>
                </c:pt>
                <c:pt idx="488">
                  <c:v>8</c:v>
                </c:pt>
                <c:pt idx="489">
                  <c:v>10</c:v>
                </c:pt>
                <c:pt idx="49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A-BC4D-A424-7B04F1776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76367744"/>
        <c:axId val="876404272"/>
      </c:barChart>
      <c:dateAx>
        <c:axId val="87636774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04272"/>
        <c:crosses val="autoZero"/>
        <c:auto val="1"/>
        <c:lblOffset val="100"/>
        <c:baseTimeUnit val="days"/>
      </c:dateAx>
      <c:valAx>
        <c:axId val="87640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6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5/28/19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5/28/19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www.china-briefing.com</a:t>
            </a:r>
            <a:r>
              <a:rPr lang="en-US" dirty="0"/>
              <a:t>/news/the-us-china-trade-war-a-timeline/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6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5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/graphic-detail/2019/04/27/why-you-should-never-start-a-trade-war-with-an-autocracy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personal.umich.edu/~alandear/news/TradeNew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1" y="2731760"/>
            <a:ext cx="7772400" cy="642337"/>
          </a:xfrm>
        </p:spPr>
        <p:txBody>
          <a:bodyPr>
            <a:noAutofit/>
          </a:bodyPr>
          <a:lstStyle/>
          <a:p>
            <a:r>
              <a:rPr lang="en-US" dirty="0"/>
              <a:t>News from the Trade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28144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presentation to </a:t>
            </a:r>
          </a:p>
          <a:p>
            <a:r>
              <a:rPr lang="en-US" dirty="0"/>
              <a:t>Ford School Faculty Lunch </a:t>
            </a:r>
          </a:p>
          <a:p>
            <a:r>
              <a:rPr lang="en-US" dirty="0"/>
              <a:t>May 28, 2019</a:t>
            </a:r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Christmas:  (WP 9/17/18: Trump could play Scrooge this holiday season)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Designer bags:  (WP 9/19/18: Trump’s trade war brings unexpected boom for knockoff designer bags from China)</a:t>
            </a:r>
          </a:p>
          <a:p>
            <a:pPr lvl="1"/>
            <a:r>
              <a:rPr lang="en-US" sz="1800" dirty="0"/>
              <a:t>Auto parts:  (WSJ 9/20/18: Latest U.S. Tariffs Could Make Auto Parts Pricier)</a:t>
            </a:r>
          </a:p>
          <a:p>
            <a:pPr lvl="1"/>
            <a:r>
              <a:rPr lang="en-US" sz="1800" dirty="0"/>
              <a:t>RVs:  (FT 9/23/18: Trump tariffs risk tarnishing American dream of mobility)</a:t>
            </a:r>
          </a:p>
          <a:p>
            <a:pPr lvl="1"/>
            <a:r>
              <a:rPr lang="en-US" sz="1800" dirty="0"/>
              <a:t>CB radios:  (WP 9/23/18: Over and out: CB radio-maker struggles to adjust to Trump tariffs)</a:t>
            </a:r>
          </a:p>
          <a:p>
            <a:pPr lvl="1"/>
            <a:r>
              <a:rPr lang="en-US" sz="1800" dirty="0"/>
              <a:t>Windsor, ON:  (FT 9/28/18: The Canadian border city on front line of Trump’s tariff threats)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US food banks:  (FT 9/30/18: Trump's trade wars fill US food banks to overflowing)</a:t>
            </a:r>
          </a:p>
          <a:p>
            <a:pPr lvl="1"/>
            <a:r>
              <a:rPr lang="en-US" sz="1800" dirty="0"/>
              <a:t>Oil:  (WSJ 10/16/18: Another Victim of the Trade Spat: U.S. Oil to China)</a:t>
            </a:r>
          </a:p>
          <a:p>
            <a:pPr lvl="1"/>
            <a:r>
              <a:rPr lang="en-US" sz="1800" dirty="0"/>
              <a:t>Pork:  (WSJ 10/19/18: America Struggles to Take Its Pigs to World’s Biggest Market)</a:t>
            </a:r>
          </a:p>
          <a:p>
            <a:pPr lvl="1"/>
            <a:r>
              <a:rPr lang="en-US" sz="1800" dirty="0"/>
              <a:t>Pet food:  (NYT 10/23/18: The Trade War’s Latest Casualties: China’s Coddled Cats and Dogs)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58FCA7-0AB1-184F-9FB7-BECF41CBE15A}"/>
              </a:ext>
            </a:extLst>
          </p:cNvPr>
          <p:cNvSpPr/>
          <p:nvPr/>
        </p:nvSpPr>
        <p:spPr>
          <a:xfrm>
            <a:off x="984738" y="4384431"/>
            <a:ext cx="2016369" cy="4220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Transport workers:  (WP 10/24/18:  Hurt by Trump’s trade war, ineligible for a bailout)</a:t>
            </a:r>
          </a:p>
          <a:p>
            <a:pPr lvl="1"/>
            <a:r>
              <a:rPr lang="en-US" sz="1800" dirty="0"/>
              <a:t>Foxconn:  (FT 10/26/18:  Foxconn slumps as worries build over trade war, iPhone margins)</a:t>
            </a:r>
          </a:p>
          <a:p>
            <a:pPr lvl="1"/>
            <a:r>
              <a:rPr lang="en-US" sz="1800" dirty="0"/>
              <a:t>Tourists:  (WP 10/29/18:  China has a big weapon that it hasn’t used in the trade war — yet. Tourists.)</a:t>
            </a:r>
          </a:p>
          <a:p>
            <a:pPr lvl="1"/>
            <a:r>
              <a:rPr lang="en-US" sz="1800" dirty="0"/>
              <a:t>Taiwan:  (FT 10/31/18:  Taiwan factory gauge slumps as trade war worries rise)</a:t>
            </a:r>
          </a:p>
          <a:p>
            <a:pPr lvl="1"/>
            <a:r>
              <a:rPr lang="en-US" sz="1800" dirty="0"/>
              <a:t>Asian growth:  (FT 11/4/18:  US-China trade war starts to drag on Asian growth)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China’s neighbors:  (WSJ 11/7/18: China’s Neighbors Could Win From U.S. Tariff Tussle)</a:t>
            </a:r>
          </a:p>
          <a:p>
            <a:pPr lvl="1"/>
            <a:r>
              <a:rPr lang="en-US" sz="1800" dirty="0"/>
              <a:t>AI:  (FT 11/19/18: US considers export controls on AI and other new tech)</a:t>
            </a:r>
          </a:p>
          <a:p>
            <a:pPr lvl="1"/>
            <a:r>
              <a:rPr lang="en-US" sz="1800" dirty="0"/>
              <a:t>Columbia Sportswear:  (NYT 11/24/18: A Winter-Coat Heavyweight Gives Trump’s Trade War the Cold Shoulder)</a:t>
            </a:r>
          </a:p>
          <a:p>
            <a:pPr lvl="1"/>
            <a:r>
              <a:rPr lang="en-US" sz="1800" dirty="0"/>
              <a:t>Consumer variety:  (WSJ 11/29/18: Consumer Beware: With Less Trade Comes Less Choice)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CB20DE-2DB6-494F-A4D6-9C785D9EE0A9}"/>
              </a:ext>
            </a:extLst>
          </p:cNvPr>
          <p:cNvSpPr/>
          <p:nvPr/>
        </p:nvSpPr>
        <p:spPr>
          <a:xfrm>
            <a:off x="949569" y="4079631"/>
            <a:ext cx="2450123" cy="4220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Australia farmers:  (NYT 12/2/18: As U.S.-China Trade War Rages, Some Australian Farmers See an Opportunity)</a:t>
            </a:r>
          </a:p>
          <a:p>
            <a:pPr lvl="1"/>
            <a:r>
              <a:rPr lang="en-US" sz="1800" dirty="0"/>
              <a:t>GoPro:  (FT 12/10/18: GoPro shifts production out of China to avoid tariff threat)</a:t>
            </a:r>
          </a:p>
          <a:p>
            <a:pPr lvl="1"/>
            <a:r>
              <a:rPr lang="en-US" sz="1800" dirty="0"/>
              <a:t>Kitchens:  (WSJ 12/27/18: How Tariffs Could Trickle Down to Your Kitchen Remodel)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India:  (FT 1/1/19: India vies to fill Chinese commodities gap created by trade war)</a:t>
            </a:r>
          </a:p>
          <a:p>
            <a:pPr lvl="1"/>
            <a:r>
              <a:rPr lang="en-US" sz="1800" dirty="0"/>
              <a:t>Whiskey:  (WP 1/2/19: Whiskey sour: U.S. craft distillers say Trump trade war with Europe is killing export plans</a:t>
            </a:r>
          </a:p>
          <a:p>
            <a:pPr lvl="1"/>
            <a:r>
              <a:rPr lang="en-US" sz="1800" dirty="0"/>
              <a:t>Steel:  (FT 1/8/19: US steel prices fall to pre-tariff levels amid China slowdown worries)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Aluminum scrap:  (WSJ 1/17/19: Aluminum Scrap Abounds Thanks to Tariffs)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EU:  (FT 2/4/19: US-China tariff war will divert trade to EU, says UN)</a:t>
            </a:r>
          </a:p>
          <a:p>
            <a:pPr lvl="1"/>
            <a:r>
              <a:rPr lang="en-US" sz="1800" dirty="0"/>
              <a:t>Deere:  (FT 2/15/19:  Trade concerns weigh on earnings at tractor maker Deere)</a:t>
            </a:r>
          </a:p>
          <a:p>
            <a:pPr lvl="1"/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E08FBF-BD3C-964C-847D-81BA1BC8FB5C}"/>
              </a:ext>
            </a:extLst>
          </p:cNvPr>
          <p:cNvSpPr/>
          <p:nvPr/>
        </p:nvSpPr>
        <p:spPr>
          <a:xfrm>
            <a:off x="961292" y="4091354"/>
            <a:ext cx="1078523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Germany, Japan:  (WSJ 2/15/19: Trade Friction Stymies Growth in Germany and Japan)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Russia soybeans:  (WSJ 2/22/19: A Surprise Winner From the U.S.-China Trade Spat: Russian Soybean Farmers)</a:t>
            </a:r>
          </a:p>
          <a:p>
            <a:pPr lvl="1"/>
            <a:r>
              <a:rPr lang="en-US" sz="1800" dirty="0"/>
              <a:t>Lighting:  (NYT 3/5/19: Illuminating the Risks of Trump’s China Trade War)</a:t>
            </a:r>
          </a:p>
          <a:p>
            <a:pPr lvl="1"/>
            <a:r>
              <a:rPr lang="en-US" sz="1800" dirty="0"/>
              <a:t>Volvo:  (FT 3/6/19: Volvo’s Polestar electric car brand warns of US tariff impact)</a:t>
            </a:r>
          </a:p>
          <a:p>
            <a:pPr lvl="1"/>
            <a:r>
              <a:rPr lang="en-US" sz="1800" dirty="0"/>
              <a:t>Rubber:  (WSJ 3/13/19: Rubber Ducks a Deeper Slump on Trade-Deal Hopes)</a:t>
            </a:r>
          </a:p>
          <a:p>
            <a:pPr lvl="1"/>
            <a:r>
              <a:rPr lang="en-US" sz="1800" dirty="0"/>
              <a:t>LNG:  (FT 3/29/19: US-China trade war casts chill over liquefied natural gas market)</a:t>
            </a:r>
          </a:p>
          <a:p>
            <a:pPr lvl="1"/>
            <a:r>
              <a:rPr lang="en-US" sz="1800" dirty="0"/>
              <a:t>Milk farmers:  (NYT 4/27/19: Stung by Trump’s Trade Wars, Wisconsin’s Milk Farmers Face Extinction)</a:t>
            </a:r>
          </a:p>
          <a:p>
            <a:pPr lvl="1"/>
            <a:r>
              <a:rPr lang="en-US" sz="1800" dirty="0"/>
              <a:t>Macy’s:  (FT 5/15/19: Macy’s warns more Trump tariffs are threat to earnings)</a:t>
            </a:r>
          </a:p>
          <a:p>
            <a:pPr lvl="1"/>
            <a:r>
              <a:rPr lang="en-US" sz="1800" dirty="0"/>
              <a:t>Cisco:  (FT 5/16/19: Cisco cuts back China manufacturing to ease tariffs hit)</a:t>
            </a:r>
          </a:p>
          <a:p>
            <a:pPr lvl="1"/>
            <a:endParaRPr lang="en-US" sz="1800" dirty="0"/>
          </a:p>
          <a:p>
            <a:pPr lvl="1"/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DC1024-1F4D-C64C-8F06-E8BB7CA7D2E8}"/>
              </a:ext>
            </a:extLst>
          </p:cNvPr>
          <p:cNvSpPr/>
          <p:nvPr/>
        </p:nvSpPr>
        <p:spPr>
          <a:xfrm>
            <a:off x="1019908" y="4700954"/>
            <a:ext cx="1875692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Bicycles:  (WSJ 5/18/19:  Tariffs Put a Dent in the Bicycle Business)</a:t>
            </a:r>
          </a:p>
          <a:p>
            <a:pPr lvl="1"/>
            <a:r>
              <a:rPr lang="en-US" sz="1800" dirty="0"/>
              <a:t>Game of Thrones:  (WSJ 5/21/19: ‘Game of Thrones’ Finale Frozen Out in China by Trade Fight)</a:t>
            </a:r>
          </a:p>
          <a:p>
            <a:pPr lvl="1"/>
            <a:r>
              <a:rPr lang="en-US" sz="1800" dirty="0"/>
              <a:t>Junk loans:  (WSJ 5/21/19:  Trade Battle Poses Risks for Junk-Loan Machinery)</a:t>
            </a:r>
          </a:p>
          <a:p>
            <a:pPr lvl="1"/>
            <a:r>
              <a:rPr lang="en-US" sz="1800" dirty="0"/>
              <a:t>World:  (FT 5/21/19:  The US-China conflict challenges the world)</a:t>
            </a:r>
          </a:p>
          <a:p>
            <a:pPr lvl="1"/>
            <a:r>
              <a:rPr lang="en-US" sz="1800" dirty="0"/>
              <a:t>Retailers:  (WSJ 5/22/19:  Big Retailers’ Sales Lag as They Gird for Tariffs)</a:t>
            </a:r>
          </a:p>
          <a:p>
            <a:pPr lvl="1"/>
            <a:r>
              <a:rPr lang="en-US" sz="1800" dirty="0"/>
              <a:t>Android:  (WSJ 5/22/19:  U.S.-China Trade War Could Block Android’s Two-Way Street)</a:t>
            </a:r>
          </a:p>
          <a:p>
            <a:pPr lvl="1"/>
            <a:r>
              <a:rPr lang="en-US" sz="1800" dirty="0"/>
              <a:t>Lenovo:  (WSJ 5/24/19:  Trade Spat Is a New Worry For Lenovo)</a:t>
            </a:r>
          </a:p>
          <a:p>
            <a:pPr lvl="1"/>
            <a:r>
              <a:rPr lang="en-US" sz="1800" dirty="0"/>
              <a:t>Republican governors:  (WP 5/24/19: Republican governors walk tightrope between building Chinese trade relationship and offending Trump)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B8629C-E7D6-3641-8B08-53856F8E1C33}"/>
              </a:ext>
            </a:extLst>
          </p:cNvPr>
          <p:cNvSpPr/>
          <p:nvPr/>
        </p:nvSpPr>
        <p:spPr>
          <a:xfrm>
            <a:off x="937846" y="2579077"/>
            <a:ext cx="1266092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A10452-CBA7-D445-B343-C3546F12C50F}"/>
              </a:ext>
            </a:extLst>
          </p:cNvPr>
          <p:cNvSpPr/>
          <p:nvPr/>
        </p:nvSpPr>
        <p:spPr>
          <a:xfrm>
            <a:off x="1043352" y="4185139"/>
            <a:ext cx="2649415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recent studies examine the tariffs of 2018:</a:t>
            </a:r>
          </a:p>
          <a:p>
            <a:pPr lvl="1"/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</a:t>
            </a:r>
          </a:p>
          <a:p>
            <a:pPr lvl="1"/>
            <a:r>
              <a:rPr lang="en-US" dirty="0" err="1"/>
              <a:t>Fajgelbaum</a:t>
            </a:r>
            <a:r>
              <a:rPr lang="en-US" dirty="0"/>
              <a:t>, Goldberg, Kennedy, and Khandelwal, “The Return to Protectionism,”</a:t>
            </a:r>
            <a:r>
              <a:rPr lang="en-US" b="1" dirty="0"/>
              <a:t> </a:t>
            </a:r>
            <a:r>
              <a:rPr lang="en-US" dirty="0"/>
              <a:t>NBER Working Paper #25638, March 3, 2019.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0023-70AB-A64F-BE30-AFB0B4A1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49" y="1566698"/>
            <a:ext cx="6396103" cy="3854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5B307-B734-9F4D-98D3-01CD603D08A6}"/>
              </a:ext>
            </a:extLst>
          </p:cNvPr>
          <p:cNvSpPr txBox="1"/>
          <p:nvPr/>
        </p:nvSpPr>
        <p:spPr>
          <a:xfrm>
            <a:off x="2033751" y="1625819"/>
            <a:ext cx="5178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Waves of tariffs:</a:t>
            </a:r>
          </a:p>
          <a:p>
            <a:r>
              <a:rPr lang="en-US" sz="1350" dirty="0"/>
              <a:t>              1                      2                       3          4                       5          6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E54B2-7AE4-D049-BEDC-60BCAD39F68B}"/>
              </a:ext>
            </a:extLst>
          </p:cNvPr>
          <p:cNvSpPr txBox="1"/>
          <p:nvPr/>
        </p:nvSpPr>
        <p:spPr>
          <a:xfrm>
            <a:off x="2380181" y="5391719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1039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FA054-7378-0341-BDFD-0A07415D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20" y="1554874"/>
            <a:ext cx="6756360" cy="394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EC78C-CF14-3F43-B845-669328A56821}"/>
              </a:ext>
            </a:extLst>
          </p:cNvPr>
          <p:cNvSpPr txBox="1"/>
          <p:nvPr/>
        </p:nvSpPr>
        <p:spPr>
          <a:xfrm>
            <a:off x="2380181" y="5442898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391851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D5C38-438F-2E48-A468-02C4D186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4" y="1519402"/>
            <a:ext cx="6726116" cy="396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C6FE9-C535-8548-859C-695D3CBB2DE9}"/>
              </a:ext>
            </a:extLst>
          </p:cNvPr>
          <p:cNvSpPr txBox="1"/>
          <p:nvPr/>
        </p:nvSpPr>
        <p:spPr>
          <a:xfrm>
            <a:off x="2380181" y="5391719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2747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F3D44-E64C-BA43-9ED0-4B4D6DBF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36" y="1507577"/>
            <a:ext cx="6688928" cy="399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75D57-BF3C-A24B-84BC-D512BB7D0F75}"/>
              </a:ext>
            </a:extLst>
          </p:cNvPr>
          <p:cNvSpPr txBox="1"/>
          <p:nvPr/>
        </p:nvSpPr>
        <p:spPr>
          <a:xfrm>
            <a:off x="2380181" y="5391719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15943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89E3-9691-1345-98D2-4CE8247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for most of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E39A-0A89-FB4D-A256-F881725E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2105180"/>
            <a:ext cx="7295322" cy="388846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http://www-</a:t>
            </a:r>
            <a:r>
              <a:rPr lang="en-US" dirty="0" err="1">
                <a:hlinkClick r:id="rId2"/>
              </a:rPr>
              <a:t>personal.umich.edu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alandear</a:t>
            </a:r>
            <a:r>
              <a:rPr lang="en-US" dirty="0">
                <a:hlinkClick r:id="rId2"/>
              </a:rPr>
              <a:t>/news/</a:t>
            </a:r>
            <a:r>
              <a:rPr lang="en-US" dirty="0" err="1">
                <a:hlinkClick r:id="rId2"/>
              </a:rPr>
              <a:t>TradeNews.html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DBD5-96D6-FA4A-A159-2E2BF199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5C16E-2A12-A54B-A0F8-4AFF5B3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2" y="1569762"/>
            <a:ext cx="5616466" cy="3936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8FE0-3271-A548-8D0E-CADB7C34C491}"/>
              </a:ext>
            </a:extLst>
          </p:cNvPr>
          <p:cNvSpPr txBox="1"/>
          <p:nvPr/>
        </p:nvSpPr>
        <p:spPr>
          <a:xfrm>
            <a:off x="2640795" y="1319869"/>
            <a:ext cx="42448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Tariff Increase on US Imports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D003E-35A6-EA41-9100-61D5E70736DA}"/>
              </a:ext>
            </a:extLst>
          </p:cNvPr>
          <p:cNvSpPr txBox="1"/>
          <p:nvPr/>
        </p:nvSpPr>
        <p:spPr>
          <a:xfrm>
            <a:off x="2421125" y="5412190"/>
            <a:ext cx="4233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Fajgelbaum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176266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1614B-82D6-B34C-992C-85CD56A7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58" y="1555738"/>
            <a:ext cx="5621281" cy="3951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2640795" y="1319869"/>
            <a:ext cx="42448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Tariff Increase on US Exports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60839-533C-FB43-A0AA-B9B6C6F44EFD}"/>
              </a:ext>
            </a:extLst>
          </p:cNvPr>
          <p:cNvSpPr txBox="1"/>
          <p:nvPr/>
        </p:nvSpPr>
        <p:spPr>
          <a:xfrm>
            <a:off x="2421125" y="5412190"/>
            <a:ext cx="4233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Fajgelbaum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88224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D1FD9-2304-024E-9EA4-835237EA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670890"/>
            <a:ext cx="5498225" cy="3946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A63CF-8642-7D43-B18B-240BD909D487}"/>
              </a:ext>
            </a:extLst>
          </p:cNvPr>
          <p:cNvSpPr txBox="1"/>
          <p:nvPr/>
        </p:nvSpPr>
        <p:spPr>
          <a:xfrm>
            <a:off x="2361577" y="1164340"/>
            <a:ext cx="44498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Tradable Real Wage Loss from US Tariffs (without retaliation)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22F23-E26D-0B43-8C88-9580AC2674CE}"/>
              </a:ext>
            </a:extLst>
          </p:cNvPr>
          <p:cNvSpPr txBox="1"/>
          <p:nvPr/>
        </p:nvSpPr>
        <p:spPr>
          <a:xfrm>
            <a:off x="2421125" y="5465767"/>
            <a:ext cx="4233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Fajgelbaum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65321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2122-044E-404D-A4D6-86719BDD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90" y="1659814"/>
            <a:ext cx="5370956" cy="3980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A3752-FC98-FA40-B240-794C1672467A}"/>
              </a:ext>
            </a:extLst>
          </p:cNvPr>
          <p:cNvSpPr txBox="1"/>
          <p:nvPr/>
        </p:nvSpPr>
        <p:spPr>
          <a:xfrm>
            <a:off x="2374180" y="1131222"/>
            <a:ext cx="43335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Tradable Real Wage Loss from Full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00B56-282B-8D4F-B8BF-17D85FA6996C}"/>
              </a:ext>
            </a:extLst>
          </p:cNvPr>
          <p:cNvSpPr txBox="1"/>
          <p:nvPr/>
        </p:nvSpPr>
        <p:spPr>
          <a:xfrm>
            <a:off x="2421125" y="5465767"/>
            <a:ext cx="4233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Fajgelbaum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122351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2311810" y="1153950"/>
            <a:ext cx="485590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Tariff Increases on US Exports:  EU vs China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D528B-FB89-EF49-96B2-5FD3991C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0" y="1509865"/>
            <a:ext cx="7981257" cy="426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05544-8C0F-384E-9EF3-DD9C4966B270}"/>
              </a:ext>
            </a:extLst>
          </p:cNvPr>
          <p:cNvSpPr txBox="1"/>
          <p:nvPr/>
        </p:nvSpPr>
        <p:spPr>
          <a:xfrm>
            <a:off x="1570703" y="5723751"/>
            <a:ext cx="2477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i="1" dirty="0"/>
              <a:t>Economist</a:t>
            </a:r>
            <a:r>
              <a:rPr lang="en-US" sz="1350" dirty="0"/>
              <a:t> 4/27/19</a:t>
            </a:r>
          </a:p>
        </p:txBody>
      </p:sp>
    </p:spTree>
    <p:extLst>
      <p:ext uri="{BB962C8B-B14F-4D97-AF65-F5344CB8AC3E}">
        <p14:creationId xmlns:p14="http://schemas.microsoft.com/office/powerpoint/2010/main" val="300848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79848" y="1521569"/>
            <a:ext cx="7239000" cy="395587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China-US Trade Talks, I</a:t>
            </a:r>
          </a:p>
          <a:p>
            <a:pPr lvl="1"/>
            <a:r>
              <a:rPr lang="en-US" sz="2700" dirty="0"/>
              <a:t>Talks began in May 2018, in response to Trump’s threat of tariffs</a:t>
            </a:r>
          </a:p>
          <a:p>
            <a:pPr lvl="2"/>
            <a:r>
              <a:rPr lang="en-US" sz="2700" dirty="0"/>
              <a:t>China promised to import more from US and allow more foreign investment</a:t>
            </a:r>
          </a:p>
          <a:p>
            <a:pPr lvl="2"/>
            <a:r>
              <a:rPr lang="en-US" sz="2700" dirty="0"/>
              <a:t>Said to have “averted trade war”</a:t>
            </a:r>
          </a:p>
          <a:p>
            <a:pPr lvl="2"/>
            <a:r>
              <a:rPr lang="en-US" sz="2700" dirty="0"/>
              <a:t>But then talks broke off in early June</a:t>
            </a:r>
          </a:p>
          <a:p>
            <a:pPr lvl="1"/>
            <a:r>
              <a:rPr lang="en-US" sz="2700" dirty="0"/>
              <a:t>Trade war with China followed </a:t>
            </a:r>
          </a:p>
          <a:p>
            <a:pPr lvl="2"/>
            <a:r>
              <a:rPr lang="en-US" sz="2700" dirty="0"/>
              <a:t>Jul, Aug, Sep 2018</a:t>
            </a:r>
          </a:p>
          <a:p>
            <a:pPr lvl="2"/>
            <a:endParaRPr lang="en-US" sz="2700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25F94C8-6BF1-2D47-BB85-2F9851C8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</a:t>
            </a:r>
          </a:p>
        </p:txBody>
      </p:sp>
    </p:spTree>
    <p:extLst>
      <p:ext uri="{BB962C8B-B14F-4D97-AF65-F5344CB8AC3E}">
        <p14:creationId xmlns:p14="http://schemas.microsoft.com/office/powerpoint/2010/main" val="79613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79848" y="1521569"/>
            <a:ext cx="7239000" cy="395587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China-US Trade Talks II</a:t>
            </a:r>
          </a:p>
          <a:p>
            <a:pPr lvl="1"/>
            <a:r>
              <a:rPr lang="en-US" sz="2700" dirty="0"/>
              <a:t>Oct 2018:  US and China postured about renewing trade talks</a:t>
            </a:r>
          </a:p>
          <a:p>
            <a:pPr lvl="1"/>
            <a:r>
              <a:rPr lang="en-US" sz="2700" dirty="0"/>
              <a:t>Nov 1, 2018:  New round of talks began with phone call from Trump to Xi</a:t>
            </a:r>
          </a:p>
          <a:p>
            <a:pPr lvl="1"/>
            <a:r>
              <a:rPr lang="en-US" sz="2700" dirty="0"/>
              <a:t>Dec 2, 2018:  G20 Summit dinner agrees truce:  No more tariffs while talks continue</a:t>
            </a:r>
          </a:p>
          <a:p>
            <a:pPr lvl="1"/>
            <a:r>
              <a:rPr lang="en-US" sz="2700" dirty="0"/>
              <a:t>Talks are still underway, but said to be approaching a deal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D717FA75-0228-6B49-8490-B6FD0DC4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</a:t>
            </a:r>
          </a:p>
        </p:txBody>
      </p:sp>
    </p:spTree>
    <p:extLst>
      <p:ext uri="{BB962C8B-B14F-4D97-AF65-F5344CB8AC3E}">
        <p14:creationId xmlns:p14="http://schemas.microsoft.com/office/powerpoint/2010/main" val="332960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23B931-8AB6-9840-9F49-64605FB2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Talks:  Calendar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55785" y="1533601"/>
            <a:ext cx="7239000" cy="395587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China-US Trade Talks II:  Calendar</a:t>
            </a:r>
          </a:p>
          <a:p>
            <a:pPr lvl="1"/>
            <a:r>
              <a:rPr lang="en-US" sz="2000" dirty="0"/>
              <a:t>Nov 9:  He &amp; Mnuchin talk by phone</a:t>
            </a:r>
          </a:p>
          <a:p>
            <a:pPr lvl="1"/>
            <a:r>
              <a:rPr lang="en-US" sz="2000" dirty="0"/>
              <a:t>Jan 7-9:  Talks in Beijing</a:t>
            </a:r>
          </a:p>
          <a:p>
            <a:pPr lvl="1"/>
            <a:r>
              <a:rPr lang="en-US" sz="2000" dirty="0"/>
              <a:t>Jan 30-31:  Talks in DC</a:t>
            </a:r>
          </a:p>
          <a:p>
            <a:pPr lvl="1"/>
            <a:r>
              <a:rPr lang="en-US" sz="2000" dirty="0"/>
              <a:t>Feb 11-15: Talks in Beijing</a:t>
            </a:r>
          </a:p>
          <a:p>
            <a:pPr lvl="1"/>
            <a:r>
              <a:rPr lang="en-US" sz="2000" dirty="0"/>
              <a:t>Feb 21-24: Talks in DC</a:t>
            </a:r>
          </a:p>
          <a:p>
            <a:pPr lvl="1"/>
            <a:r>
              <a:rPr lang="en-US" sz="2000" dirty="0"/>
              <a:t>Mar 28-29: Talks in Beijing</a:t>
            </a:r>
          </a:p>
          <a:p>
            <a:pPr lvl="1"/>
            <a:r>
              <a:rPr lang="en-US" sz="2000" dirty="0"/>
              <a:t>Apr 3-5: Talks in DC</a:t>
            </a:r>
          </a:p>
          <a:p>
            <a:pPr lvl="1"/>
            <a:r>
              <a:rPr lang="en-US" sz="2000" dirty="0"/>
              <a:t>Apr 23-?: Talks in Beijing</a:t>
            </a:r>
          </a:p>
          <a:p>
            <a:pPr lvl="1"/>
            <a:r>
              <a:rPr lang="en-US" sz="2000" dirty="0"/>
              <a:t>May 8-10: Talks in DC</a:t>
            </a:r>
          </a:p>
          <a:p>
            <a:pPr lvl="1"/>
            <a:r>
              <a:rPr lang="en-US" sz="2000" dirty="0"/>
              <a:t>None further yet scheduled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2B7CF-BEE1-BE43-B741-37CF17B28DB6}"/>
              </a:ext>
            </a:extLst>
          </p:cNvPr>
          <p:cNvSpPr txBox="1"/>
          <p:nvPr/>
        </p:nvSpPr>
        <p:spPr>
          <a:xfrm>
            <a:off x="150312" y="5122362"/>
            <a:ext cx="1550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62D9-B335-B64C-80A6-8AD07385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2" y="5370143"/>
            <a:ext cx="2476500" cy="514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F178-B80E-614B-8DD1-DE079CAD620F}"/>
              </a:ext>
            </a:extLst>
          </p:cNvPr>
          <p:cNvSpPr txBox="1"/>
          <p:nvPr/>
        </p:nvSpPr>
        <p:spPr>
          <a:xfrm>
            <a:off x="5017168" y="4463714"/>
            <a:ext cx="3416969" cy="20313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May 10:  Trump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Raised tariffs on $200 </a:t>
            </a:r>
            <a:r>
              <a:rPr lang="en-US" dirty="0" err="1"/>
              <a:t>bn</a:t>
            </a:r>
            <a:r>
              <a:rPr lang="en-US" dirty="0"/>
              <a:t> from 10% to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Began process to impose tariffs on $300 </a:t>
            </a:r>
            <a:r>
              <a:rPr lang="en-US" dirty="0" err="1"/>
              <a:t>bn</a:t>
            </a:r>
            <a:r>
              <a:rPr lang="en-US" dirty="0"/>
              <a:t> more</a:t>
            </a:r>
          </a:p>
          <a:p>
            <a:r>
              <a:rPr lang="en-US" dirty="0"/>
              <a:t>China responded by raising tariffs on $60 </a:t>
            </a:r>
            <a:r>
              <a:rPr lang="en-US" dirty="0" err="1"/>
              <a:t>bn</a:t>
            </a:r>
            <a:r>
              <a:rPr lang="en-US" dirty="0"/>
              <a:t> of US exports</a:t>
            </a:r>
          </a:p>
        </p:txBody>
      </p:sp>
    </p:spTree>
    <p:extLst>
      <p:ext uri="{BB962C8B-B14F-4D97-AF65-F5344CB8AC3E}">
        <p14:creationId xmlns:p14="http://schemas.microsoft.com/office/powerpoint/2010/main" val="7450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1">
            <a:extLst>
              <a:ext uri="{FF2B5EF4-FFF2-40B4-BE49-F238E27FC236}">
                <a16:creationId xmlns:a16="http://schemas.microsoft.com/office/drawing/2014/main" id="{89C11EC8-5D36-8140-8C07-872CF0EC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Talks:  Headlines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9576" y="1900990"/>
            <a:ext cx="4678994" cy="482466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125" dirty="0"/>
              <a:t>Nov 29, WSJ: U.S., China </a:t>
            </a:r>
            <a:r>
              <a:rPr lang="en-US" sz="1125" dirty="0">
                <a:solidFill>
                  <a:schemeClr val="tx1"/>
                </a:solidFill>
              </a:rPr>
              <a:t>Exploring Deal </a:t>
            </a:r>
            <a:r>
              <a:rPr lang="en-US" sz="1125" dirty="0"/>
              <a:t>to Ease Trade Tensions</a:t>
            </a:r>
          </a:p>
          <a:p>
            <a:pPr lvl="1"/>
            <a:r>
              <a:rPr lang="en-US" sz="1125" dirty="0"/>
              <a:t>Dec 4, WSJ: Trump Names </a:t>
            </a:r>
            <a:r>
              <a:rPr lang="en-US" sz="1125" dirty="0" err="1"/>
              <a:t>Lighthizer</a:t>
            </a:r>
            <a:r>
              <a:rPr lang="en-US" sz="1125" dirty="0"/>
              <a:t> to Run U.S.-China Negotiations</a:t>
            </a:r>
          </a:p>
          <a:p>
            <a:pPr lvl="1"/>
            <a:r>
              <a:rPr lang="en-US" sz="1125" dirty="0"/>
              <a:t>Dec 30,  FT: China and US hail ‘positive progress’ on trade talks</a:t>
            </a:r>
          </a:p>
          <a:p>
            <a:pPr lvl="1"/>
            <a:r>
              <a:rPr lang="en-US" sz="1125" dirty="0"/>
              <a:t>Jan 7, WP: </a:t>
            </a:r>
            <a:r>
              <a:rPr lang="en-US" sz="1125" dirty="0">
                <a:solidFill>
                  <a:schemeClr val="tx1"/>
                </a:solidFill>
              </a:rPr>
              <a:t>Trade talks open</a:t>
            </a:r>
            <a:r>
              <a:rPr lang="en-US" sz="1125" dirty="0"/>
              <a:t> in Beijing amid optimism about an end to U.S.-China dispute</a:t>
            </a:r>
          </a:p>
          <a:p>
            <a:pPr lvl="1"/>
            <a:r>
              <a:rPr lang="en-US" sz="1125" dirty="0"/>
              <a:t>Jan 9, FT: China and US strike upbeat tone after talks but offer few details</a:t>
            </a:r>
          </a:p>
          <a:p>
            <a:pPr lvl="1"/>
            <a:r>
              <a:rPr lang="en-US" sz="1125" dirty="0"/>
              <a:t>Jan 22, FT: US turns down China offer of preparatory trade talks</a:t>
            </a:r>
          </a:p>
          <a:p>
            <a:pPr lvl="1"/>
            <a:r>
              <a:rPr lang="en-US" sz="1125" dirty="0"/>
              <a:t>Jan 24, FT: US commerce secretary Ross says </a:t>
            </a:r>
            <a:r>
              <a:rPr lang="en-US" sz="1125" dirty="0">
                <a:solidFill>
                  <a:schemeClr val="tx1"/>
                </a:solidFill>
              </a:rPr>
              <a:t>US ‘miles’ from a trade deal with China</a:t>
            </a:r>
          </a:p>
          <a:p>
            <a:pPr lvl="1"/>
            <a:r>
              <a:rPr lang="en-US" sz="1125" dirty="0"/>
              <a:t>Jan 29, WSJ: Big Divides Remain as U.S.-China Trade Talks Resume</a:t>
            </a:r>
          </a:p>
          <a:p>
            <a:pPr lvl="1"/>
            <a:r>
              <a:rPr lang="en-US" sz="1125" dirty="0"/>
              <a:t>Jan 31, FT: Donald Trump says US-China trade talks ‘going well’</a:t>
            </a:r>
          </a:p>
          <a:p>
            <a:pPr lvl="1"/>
            <a:r>
              <a:rPr lang="en-US" sz="1125" dirty="0"/>
              <a:t>Feb 6, WSJ: Agriculture Execs Say U.S.-China </a:t>
            </a:r>
            <a:r>
              <a:rPr lang="en-US" sz="1125" dirty="0">
                <a:solidFill>
                  <a:schemeClr val="tx1"/>
                </a:solidFill>
              </a:rPr>
              <a:t>Trade Deal Nearing</a:t>
            </a:r>
          </a:p>
          <a:p>
            <a:pPr lvl="1"/>
            <a:r>
              <a:rPr lang="en-US" sz="1125" dirty="0"/>
              <a:t>Feb 13, WSJ: China, U.S. Seek Broad Outline of a Trade Pact This Week</a:t>
            </a:r>
          </a:p>
          <a:p>
            <a:pPr lvl="1"/>
            <a:r>
              <a:rPr lang="en-US" sz="1125" dirty="0"/>
              <a:t>Feb 15, FT: US-China trade talks end with </a:t>
            </a:r>
            <a:r>
              <a:rPr lang="en-US" sz="1125" dirty="0">
                <a:solidFill>
                  <a:schemeClr val="tx1"/>
                </a:solidFill>
              </a:rPr>
              <a:t>little sign of progress</a:t>
            </a:r>
          </a:p>
          <a:p>
            <a:pPr lvl="1"/>
            <a:r>
              <a:rPr lang="en-US" sz="1125" dirty="0"/>
              <a:t>Feb 16, WSJ: Chinese, U.S. Trade Negotiators Inch Toward a Broad Agreement</a:t>
            </a:r>
          </a:p>
          <a:p>
            <a:pPr lvl="1"/>
            <a:r>
              <a:rPr lang="en-US" sz="1100" dirty="0"/>
              <a:t>Feb 21, FT: A potential new snag in the US-China trade talks</a:t>
            </a:r>
          </a:p>
          <a:p>
            <a:pPr lvl="1"/>
            <a:r>
              <a:rPr lang="en-US" sz="1100" dirty="0"/>
              <a:t>Feb 23, WSJ: China Trade Talks Extended as Trump Pushes to Close the Deal</a:t>
            </a:r>
          </a:p>
          <a:p>
            <a:pPr lvl="1"/>
            <a:endParaRPr lang="en-US" sz="1100" dirty="0"/>
          </a:p>
          <a:p>
            <a:pPr lvl="1"/>
            <a:endParaRPr lang="en-US" sz="1125" dirty="0"/>
          </a:p>
          <a:p>
            <a:pPr lvl="1"/>
            <a:endParaRPr lang="en-US" sz="1125" dirty="0"/>
          </a:p>
          <a:p>
            <a:pPr lvl="1"/>
            <a:endParaRPr lang="en-US" sz="1125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4318321" y="1659355"/>
            <a:ext cx="4096533" cy="426018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/>
              <a:t>Feb 28, WSJ: U.S. Drops Threat of 25% Tariffs on Chinese Goods in Sign That </a:t>
            </a:r>
            <a:r>
              <a:rPr lang="en-US" sz="1200" dirty="0">
                <a:solidFill>
                  <a:schemeClr val="tx1"/>
                </a:solidFill>
              </a:rPr>
              <a:t>Accord Is Near</a:t>
            </a:r>
          </a:p>
          <a:p>
            <a:pPr lvl="1"/>
            <a:r>
              <a:rPr lang="en-US" sz="1200" dirty="0"/>
              <a:t>Mar 4, WSJ: U.S., China Close In on Trade Deal</a:t>
            </a:r>
          </a:p>
          <a:p>
            <a:pPr lvl="1"/>
            <a:r>
              <a:rPr lang="en-US" sz="1200" dirty="0"/>
              <a:t>Mar 8, FT: Trump prepared to walk away from ‘bad’ China trade deal</a:t>
            </a:r>
          </a:p>
          <a:p>
            <a:pPr lvl="1"/>
            <a:r>
              <a:rPr lang="en-US" sz="1200" dirty="0"/>
              <a:t>Mar 8, NYT: Chinese Officials Becoming Wary of a Quick Trade Deal</a:t>
            </a:r>
          </a:p>
          <a:p>
            <a:pPr lvl="1"/>
            <a:r>
              <a:rPr lang="en-US" sz="1200" dirty="0"/>
              <a:t>Mar 18, NYT: Trade Fight With China Enters Overtime, With Tariffs a Costly Sticking Point</a:t>
            </a:r>
          </a:p>
          <a:p>
            <a:pPr lvl="1"/>
            <a:r>
              <a:rPr lang="en-US" sz="1200" dirty="0"/>
              <a:t>Mar 28, FT: US-China </a:t>
            </a:r>
            <a:r>
              <a:rPr lang="en-US" sz="1200" dirty="0">
                <a:solidFill>
                  <a:schemeClr val="tx1"/>
                </a:solidFill>
              </a:rPr>
              <a:t>trade talks could stretch for ‘months’ </a:t>
            </a:r>
            <a:r>
              <a:rPr lang="en-US" sz="1200" dirty="0"/>
              <a:t>— Kudlow</a:t>
            </a:r>
          </a:p>
          <a:p>
            <a:pPr lvl="1"/>
            <a:r>
              <a:rPr lang="en-US" sz="1200" dirty="0"/>
              <a:t>Apr 3, FT: US and China draw </a:t>
            </a:r>
            <a:r>
              <a:rPr lang="en-US" sz="1200" dirty="0">
                <a:solidFill>
                  <a:schemeClr val="tx1"/>
                </a:solidFill>
              </a:rPr>
              <a:t>closer to final trade agreement</a:t>
            </a:r>
          </a:p>
          <a:p>
            <a:pPr lvl="1"/>
            <a:r>
              <a:rPr lang="en-US" sz="1200" dirty="0"/>
              <a:t>Apr 4, FT: US and China push back timing of possible trade deal</a:t>
            </a:r>
          </a:p>
          <a:p>
            <a:pPr lvl="1"/>
            <a:r>
              <a:rPr lang="en-US" sz="1200" dirty="0"/>
              <a:t>Apr 30, WSJ: Mnuchin Suggests China Trade Talks Could Wrap Up by End of Next Week</a:t>
            </a:r>
          </a:p>
          <a:p>
            <a:pPr lvl="1"/>
            <a:r>
              <a:rPr lang="en-US" sz="1200" dirty="0"/>
              <a:t>May 6, WP: Trump administration accuses Chinese officials of ‘reneging’ on commitments in trade talks</a:t>
            </a:r>
          </a:p>
          <a:p>
            <a:pPr lvl="1"/>
            <a:r>
              <a:rPr lang="en-US" sz="1200" dirty="0"/>
              <a:t>May 9, WSJ: China Hardens Trade Stance as Talks Enter New Phase</a:t>
            </a:r>
          </a:p>
          <a:p>
            <a:pPr lvl="1"/>
            <a:r>
              <a:rPr lang="en-US" sz="1200" dirty="0"/>
              <a:t>May 17 WSJ: China Says It Doesn’t Know About U.S. Plans for Beijing Trade Talks</a:t>
            </a:r>
          </a:p>
        </p:txBody>
      </p:sp>
    </p:spTree>
    <p:extLst>
      <p:ext uri="{BB962C8B-B14F-4D97-AF65-F5344CB8AC3E}">
        <p14:creationId xmlns:p14="http://schemas.microsoft.com/office/powerpoint/2010/main" val="139866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DA5B19F6-4492-994B-BF8F-1F6ADD1E66BE}"/>
              </a:ext>
            </a:extLst>
          </p:cNvPr>
          <p:cNvSpPr/>
          <p:nvPr/>
        </p:nvSpPr>
        <p:spPr>
          <a:xfrm>
            <a:off x="1969035" y="5838497"/>
            <a:ext cx="2366483" cy="935420"/>
          </a:xfrm>
          <a:prstGeom prst="wedgeRectCallout">
            <a:avLst>
              <a:gd name="adj1" fmla="val 74341"/>
              <a:gd name="adj2" fmla="val -1034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China hardens stance</a:t>
            </a:r>
          </a:p>
        </p:txBody>
      </p:sp>
      <p:sp>
        <p:nvSpPr>
          <p:cNvPr id="42" name="Title 11">
            <a:extLst>
              <a:ext uri="{FF2B5EF4-FFF2-40B4-BE49-F238E27FC236}">
                <a16:creationId xmlns:a16="http://schemas.microsoft.com/office/drawing/2014/main" id="{89C11EC8-5D36-8140-8C07-872CF0EC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Talks:  Headlines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9576" y="1900990"/>
            <a:ext cx="4678994" cy="482466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125" dirty="0"/>
              <a:t>Nov 29, WSJ: U.S., China </a:t>
            </a:r>
            <a:r>
              <a:rPr lang="en-US" sz="1125" dirty="0">
                <a:solidFill>
                  <a:schemeClr val="tx1"/>
                </a:solidFill>
              </a:rPr>
              <a:t>Exploring Deal </a:t>
            </a:r>
            <a:r>
              <a:rPr lang="en-US" sz="1125" dirty="0"/>
              <a:t>to Ease Trade Tensions</a:t>
            </a:r>
          </a:p>
          <a:p>
            <a:pPr lvl="1"/>
            <a:r>
              <a:rPr lang="en-US" sz="1125" dirty="0"/>
              <a:t>Dec 4, WSJ: Trump Names </a:t>
            </a:r>
            <a:r>
              <a:rPr lang="en-US" sz="1125" dirty="0" err="1"/>
              <a:t>Lighthizer</a:t>
            </a:r>
            <a:r>
              <a:rPr lang="en-US" sz="1125" dirty="0"/>
              <a:t> to Run U.S.-China Negotiations</a:t>
            </a:r>
          </a:p>
          <a:p>
            <a:pPr lvl="1"/>
            <a:r>
              <a:rPr lang="en-US" sz="1125" dirty="0"/>
              <a:t>Dec 30,  FT: China and US hail ‘positive progress’ on trade talks</a:t>
            </a:r>
          </a:p>
          <a:p>
            <a:pPr lvl="1"/>
            <a:r>
              <a:rPr lang="en-US" sz="1125" dirty="0"/>
              <a:t>Jan 7, WP: </a:t>
            </a:r>
            <a:r>
              <a:rPr lang="en-US" sz="1125" dirty="0">
                <a:solidFill>
                  <a:schemeClr val="tx1"/>
                </a:solidFill>
              </a:rPr>
              <a:t>Trade talks open</a:t>
            </a:r>
            <a:r>
              <a:rPr lang="en-US" sz="1125" dirty="0"/>
              <a:t> in Beijing amid optimism about an end to U.S.-China dispute</a:t>
            </a:r>
          </a:p>
          <a:p>
            <a:pPr lvl="1"/>
            <a:r>
              <a:rPr lang="en-US" sz="1125" dirty="0"/>
              <a:t>Jan 9, FT: China and US strike upbeat tone after talks but offer few details</a:t>
            </a:r>
          </a:p>
          <a:p>
            <a:pPr lvl="1"/>
            <a:r>
              <a:rPr lang="en-US" sz="1125" dirty="0"/>
              <a:t>Jan 22, FT: US turns down China offer of preparatory trade talks</a:t>
            </a:r>
          </a:p>
          <a:p>
            <a:pPr lvl="1"/>
            <a:r>
              <a:rPr lang="en-US" sz="1125" dirty="0"/>
              <a:t>Jan 24, FT: US commerce secretary Ross says </a:t>
            </a:r>
            <a:r>
              <a:rPr lang="en-US" sz="1125" dirty="0">
                <a:solidFill>
                  <a:schemeClr val="tx1"/>
                </a:solidFill>
              </a:rPr>
              <a:t>US ‘miles’ from a trade deal with China</a:t>
            </a:r>
          </a:p>
          <a:p>
            <a:pPr lvl="1"/>
            <a:r>
              <a:rPr lang="en-US" sz="1125" dirty="0"/>
              <a:t>Jan 29, WSJ: Big Divides Remain as U.S.-China Trade Talks Resume</a:t>
            </a:r>
          </a:p>
          <a:p>
            <a:pPr lvl="1"/>
            <a:r>
              <a:rPr lang="en-US" sz="1125" dirty="0"/>
              <a:t>Jan 31, FT: Donald Trump says US-China trade talks ‘going well’</a:t>
            </a:r>
          </a:p>
          <a:p>
            <a:pPr lvl="1"/>
            <a:r>
              <a:rPr lang="en-US" sz="1125" dirty="0"/>
              <a:t>Feb 6, WSJ: Agriculture Execs Say U.S.-China </a:t>
            </a:r>
            <a:r>
              <a:rPr lang="en-US" sz="1125" dirty="0">
                <a:solidFill>
                  <a:schemeClr val="tx1"/>
                </a:solidFill>
              </a:rPr>
              <a:t>Trade Deal Nearing</a:t>
            </a:r>
          </a:p>
          <a:p>
            <a:pPr lvl="1"/>
            <a:r>
              <a:rPr lang="en-US" sz="1125" dirty="0"/>
              <a:t>Feb 13, WSJ: China, U.S. Seek Broad Outline of a Trade Pact This Week</a:t>
            </a:r>
          </a:p>
          <a:p>
            <a:pPr lvl="1"/>
            <a:r>
              <a:rPr lang="en-US" sz="1125" dirty="0"/>
              <a:t>Feb 15, FT: US-China trade talks end with </a:t>
            </a:r>
            <a:r>
              <a:rPr lang="en-US" sz="1125" dirty="0">
                <a:solidFill>
                  <a:schemeClr val="tx1"/>
                </a:solidFill>
              </a:rPr>
              <a:t>little sign of progress</a:t>
            </a:r>
          </a:p>
          <a:p>
            <a:pPr lvl="1"/>
            <a:r>
              <a:rPr lang="en-US" sz="1125" dirty="0"/>
              <a:t>Feb 16, WSJ: Chinese, U.S. Trade Negotiators Inch Toward a Broad Agreement</a:t>
            </a:r>
          </a:p>
          <a:p>
            <a:pPr lvl="1"/>
            <a:r>
              <a:rPr lang="en-US" sz="1100" dirty="0"/>
              <a:t>Feb 21, FT: A potential new snag in the US-China trade talks</a:t>
            </a:r>
          </a:p>
          <a:p>
            <a:pPr lvl="1"/>
            <a:r>
              <a:rPr lang="en-US" sz="1100" dirty="0"/>
              <a:t>Feb 23, WSJ: China Trade Talks Extended as Trump Pushes to Close the Deal</a:t>
            </a:r>
          </a:p>
          <a:p>
            <a:pPr lvl="1"/>
            <a:endParaRPr lang="en-US" sz="1100" dirty="0"/>
          </a:p>
          <a:p>
            <a:pPr lvl="1"/>
            <a:endParaRPr lang="en-US" sz="1125" dirty="0"/>
          </a:p>
          <a:p>
            <a:pPr lvl="1"/>
            <a:endParaRPr lang="en-US" sz="1125" dirty="0"/>
          </a:p>
          <a:p>
            <a:pPr lvl="1"/>
            <a:endParaRPr lang="en-US" sz="1125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4318321" y="1659355"/>
            <a:ext cx="4096533" cy="426018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/>
              <a:t>Feb 28, WSJ: U.S. Drops Threat of 25% Tariffs on Chinese Goods in Sign That </a:t>
            </a:r>
            <a:r>
              <a:rPr lang="en-US" sz="1200" dirty="0">
                <a:solidFill>
                  <a:schemeClr val="tx1"/>
                </a:solidFill>
              </a:rPr>
              <a:t>Accord Is Near</a:t>
            </a:r>
          </a:p>
          <a:p>
            <a:pPr lvl="1"/>
            <a:r>
              <a:rPr lang="en-US" sz="1200" dirty="0"/>
              <a:t>Mar 4, WSJ: U.S., China Close In on Trade Deal</a:t>
            </a:r>
          </a:p>
          <a:p>
            <a:pPr lvl="1"/>
            <a:r>
              <a:rPr lang="en-US" sz="1200" dirty="0"/>
              <a:t>Mar 8, FT: Trump prepared to walk away from ‘bad’ China trade deal</a:t>
            </a:r>
          </a:p>
          <a:p>
            <a:pPr lvl="1"/>
            <a:r>
              <a:rPr lang="en-US" sz="1200" dirty="0"/>
              <a:t>Mar 8, NYT: Chinese Officials Becoming Wary of a Quick Trade Deal</a:t>
            </a:r>
          </a:p>
          <a:p>
            <a:pPr lvl="1"/>
            <a:r>
              <a:rPr lang="en-US" sz="1200" dirty="0"/>
              <a:t>Mar 18, NYT: Trade Fight With China Enters Overtime, With Tariffs a Costly Sticking Point</a:t>
            </a:r>
          </a:p>
          <a:p>
            <a:pPr lvl="1"/>
            <a:r>
              <a:rPr lang="en-US" sz="1200" dirty="0"/>
              <a:t>Mar 28, FT: US-China </a:t>
            </a:r>
            <a:r>
              <a:rPr lang="en-US" sz="1200" dirty="0">
                <a:solidFill>
                  <a:schemeClr val="tx1"/>
                </a:solidFill>
              </a:rPr>
              <a:t>trade talks could stretch for ‘months’ </a:t>
            </a:r>
            <a:r>
              <a:rPr lang="en-US" sz="1200" dirty="0"/>
              <a:t>— Kudlow</a:t>
            </a:r>
          </a:p>
          <a:p>
            <a:pPr lvl="1"/>
            <a:r>
              <a:rPr lang="en-US" sz="1200" dirty="0"/>
              <a:t>Apr 3, FT: US and China draw </a:t>
            </a:r>
            <a:r>
              <a:rPr lang="en-US" sz="1200" dirty="0">
                <a:solidFill>
                  <a:schemeClr val="tx1"/>
                </a:solidFill>
              </a:rPr>
              <a:t>closer to final trade agreement</a:t>
            </a:r>
          </a:p>
          <a:p>
            <a:pPr lvl="1"/>
            <a:r>
              <a:rPr lang="en-US" sz="1200" dirty="0"/>
              <a:t>Apr 4, FT: US and China push back timing of possible trade deal</a:t>
            </a:r>
          </a:p>
          <a:p>
            <a:pPr lvl="1"/>
            <a:r>
              <a:rPr lang="en-US" sz="1200" dirty="0"/>
              <a:t>Apr 30, WSJ: Mnuchin Suggests China Trade Talks Could Wrap Up by End of Next Week</a:t>
            </a:r>
          </a:p>
          <a:p>
            <a:pPr lvl="1"/>
            <a:r>
              <a:rPr lang="en-US" sz="1200" dirty="0"/>
              <a:t>May 6, WP: Trump administration accuses Chinese officials of ‘reneging’ on commitments in trade talks</a:t>
            </a:r>
          </a:p>
          <a:p>
            <a:pPr lvl="1"/>
            <a:r>
              <a:rPr lang="en-US" sz="1200" dirty="0"/>
              <a:t>May 9, WSJ: China Hardens Trade Stance as Talks Enter New Phase</a:t>
            </a:r>
          </a:p>
          <a:p>
            <a:pPr lvl="1"/>
            <a:r>
              <a:rPr lang="en-US" sz="1200" dirty="0"/>
              <a:t>May 17 WSJ: China Says It Doesn’t Know About U.S. Plans for Beijing Trade Talks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1899C89-1B29-5843-86D4-313579426D69}"/>
              </a:ext>
            </a:extLst>
          </p:cNvPr>
          <p:cNvSpPr/>
          <p:nvPr/>
        </p:nvSpPr>
        <p:spPr>
          <a:xfrm>
            <a:off x="3097589" y="740514"/>
            <a:ext cx="2160740" cy="378197"/>
          </a:xfrm>
          <a:prstGeom prst="wedgeRectCallout">
            <a:avLst>
              <a:gd name="adj1" fmla="val -60337"/>
              <a:gd name="adj2" fmla="val 2144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Exploring deal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C56FC-D692-DC42-9636-E8F5403EB2E1}"/>
              </a:ext>
            </a:extLst>
          </p:cNvPr>
          <p:cNvSpPr/>
          <p:nvPr/>
        </p:nvSpPr>
        <p:spPr>
          <a:xfrm>
            <a:off x="816665" y="1699955"/>
            <a:ext cx="488515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5A144-0431-B742-B8CE-1A9819D98D8D}"/>
              </a:ext>
            </a:extLst>
          </p:cNvPr>
          <p:cNvSpPr/>
          <p:nvPr/>
        </p:nvSpPr>
        <p:spPr>
          <a:xfrm>
            <a:off x="811356" y="2529781"/>
            <a:ext cx="370489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D4C80B5-BEEE-8746-B02B-5F0B1DFE6BFF}"/>
              </a:ext>
            </a:extLst>
          </p:cNvPr>
          <p:cNvSpPr/>
          <p:nvPr/>
        </p:nvSpPr>
        <p:spPr>
          <a:xfrm>
            <a:off x="228943" y="867080"/>
            <a:ext cx="1672046" cy="840632"/>
          </a:xfrm>
          <a:prstGeom prst="wedgeRectCallout">
            <a:avLst>
              <a:gd name="adj1" fmla="val 45046"/>
              <a:gd name="adj2" fmla="val 147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Trade talks open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89A916-5F1C-7C41-B90F-2766CCB6DF12}"/>
              </a:ext>
            </a:extLst>
          </p:cNvPr>
          <p:cNvCxnSpPr/>
          <p:nvPr/>
        </p:nvCxnSpPr>
        <p:spPr>
          <a:xfrm>
            <a:off x="2293220" y="1903997"/>
            <a:ext cx="816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D2A43-66BE-844D-8D44-87E55F06FE62}"/>
              </a:ext>
            </a:extLst>
          </p:cNvPr>
          <p:cNvCxnSpPr>
            <a:cxnSpLocks/>
          </p:cNvCxnSpPr>
          <p:nvPr/>
        </p:nvCxnSpPr>
        <p:spPr>
          <a:xfrm>
            <a:off x="1504119" y="2712692"/>
            <a:ext cx="943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E1767D69-768F-5D4D-87B0-80F4F2551A6D}"/>
              </a:ext>
            </a:extLst>
          </p:cNvPr>
          <p:cNvSpPr/>
          <p:nvPr/>
        </p:nvSpPr>
        <p:spPr>
          <a:xfrm>
            <a:off x="2653016" y="1937686"/>
            <a:ext cx="2003205" cy="838663"/>
          </a:xfrm>
          <a:prstGeom prst="wedgeRectCallout">
            <a:avLst>
              <a:gd name="adj1" fmla="val 14427"/>
              <a:gd name="adj2" fmla="val 132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‘Miles’ from a trade deal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E09C4-DAAD-DC43-B119-C3132CB4F3FE}"/>
              </a:ext>
            </a:extLst>
          </p:cNvPr>
          <p:cNvSpPr/>
          <p:nvPr/>
        </p:nvSpPr>
        <p:spPr>
          <a:xfrm>
            <a:off x="807900" y="3489739"/>
            <a:ext cx="452324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77BC26-CE72-B147-B962-2596944F06B3}"/>
              </a:ext>
            </a:extLst>
          </p:cNvPr>
          <p:cNvCxnSpPr>
            <a:cxnSpLocks/>
          </p:cNvCxnSpPr>
          <p:nvPr/>
        </p:nvCxnSpPr>
        <p:spPr>
          <a:xfrm>
            <a:off x="3454955" y="3699282"/>
            <a:ext cx="1126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79F248-6F4F-E34D-A74A-7E77D9AE0501}"/>
              </a:ext>
            </a:extLst>
          </p:cNvPr>
          <p:cNvCxnSpPr>
            <a:cxnSpLocks/>
          </p:cNvCxnSpPr>
          <p:nvPr/>
        </p:nvCxnSpPr>
        <p:spPr>
          <a:xfrm>
            <a:off x="861805" y="3835239"/>
            <a:ext cx="248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E03A4B14-71EF-5045-A24B-A539B1ADB4D1}"/>
              </a:ext>
            </a:extLst>
          </p:cNvPr>
          <p:cNvSpPr/>
          <p:nvPr/>
        </p:nvSpPr>
        <p:spPr>
          <a:xfrm>
            <a:off x="1473062" y="2941864"/>
            <a:ext cx="1715306" cy="838663"/>
          </a:xfrm>
          <a:prstGeom prst="wedgeRectCallout">
            <a:avLst>
              <a:gd name="adj1" fmla="val 90348"/>
              <a:gd name="adj2" fmla="val 1129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Trade deal nearing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0FD92-A5F0-DC45-8B35-82FDF9B1C182}"/>
              </a:ext>
            </a:extLst>
          </p:cNvPr>
          <p:cNvSpPr/>
          <p:nvPr/>
        </p:nvSpPr>
        <p:spPr>
          <a:xfrm>
            <a:off x="812197" y="4317339"/>
            <a:ext cx="383742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11A3D-B5D1-CB41-BC9E-221CF9B4F0DC}"/>
              </a:ext>
            </a:extLst>
          </p:cNvPr>
          <p:cNvCxnSpPr>
            <a:cxnSpLocks/>
          </p:cNvCxnSpPr>
          <p:nvPr/>
        </p:nvCxnSpPr>
        <p:spPr>
          <a:xfrm>
            <a:off x="3446188" y="4491820"/>
            <a:ext cx="1126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AE92AC6-8B02-D64E-9C4D-51FD3FABBFDD}"/>
              </a:ext>
            </a:extLst>
          </p:cNvPr>
          <p:cNvSpPr/>
          <p:nvPr/>
        </p:nvSpPr>
        <p:spPr>
          <a:xfrm>
            <a:off x="1303415" y="4097794"/>
            <a:ext cx="1992546" cy="838663"/>
          </a:xfrm>
          <a:prstGeom prst="wedgeRectCallout">
            <a:avLst>
              <a:gd name="adj1" fmla="val 77633"/>
              <a:gd name="adj2" fmla="val 472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Little sign of progress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6549E-3DFB-0C40-8A9E-FA801703EBCC}"/>
              </a:ext>
            </a:extLst>
          </p:cNvPr>
          <p:cNvSpPr/>
          <p:nvPr/>
        </p:nvSpPr>
        <p:spPr>
          <a:xfrm>
            <a:off x="832995" y="4882307"/>
            <a:ext cx="458853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C77B8-3961-D74A-8C1C-7247BC025C57}"/>
              </a:ext>
            </a:extLst>
          </p:cNvPr>
          <p:cNvCxnSpPr>
            <a:cxnSpLocks/>
          </p:cNvCxnSpPr>
          <p:nvPr/>
        </p:nvCxnSpPr>
        <p:spPr>
          <a:xfrm>
            <a:off x="3255574" y="5067787"/>
            <a:ext cx="1211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51BA1EA8-ED6C-E140-8986-818B71E3DA12}"/>
              </a:ext>
            </a:extLst>
          </p:cNvPr>
          <p:cNvSpPr/>
          <p:nvPr/>
        </p:nvSpPr>
        <p:spPr>
          <a:xfrm>
            <a:off x="6213231" y="609600"/>
            <a:ext cx="1554840" cy="799184"/>
          </a:xfrm>
          <a:prstGeom prst="wedgeRectCallout">
            <a:avLst>
              <a:gd name="adj1" fmla="val 2089"/>
              <a:gd name="adj2" fmla="val 1117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Accord is near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2A4B1E-8537-8C44-A77D-1E2F6A094532}"/>
              </a:ext>
            </a:extLst>
          </p:cNvPr>
          <p:cNvSpPr/>
          <p:nvPr/>
        </p:nvSpPr>
        <p:spPr>
          <a:xfrm>
            <a:off x="5030383" y="1698579"/>
            <a:ext cx="479493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8680C1-62CA-284D-BBB5-09D120D0F893}"/>
              </a:ext>
            </a:extLst>
          </p:cNvPr>
          <p:cNvCxnSpPr>
            <a:cxnSpLocks/>
          </p:cNvCxnSpPr>
          <p:nvPr/>
        </p:nvCxnSpPr>
        <p:spPr>
          <a:xfrm>
            <a:off x="6768231" y="2059892"/>
            <a:ext cx="836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F7AAD3AA-ED1B-A947-8F5F-0F7191AAF3BC}"/>
              </a:ext>
            </a:extLst>
          </p:cNvPr>
          <p:cNvSpPr/>
          <p:nvPr/>
        </p:nvSpPr>
        <p:spPr>
          <a:xfrm>
            <a:off x="4808335" y="2255780"/>
            <a:ext cx="3036255" cy="768684"/>
          </a:xfrm>
          <a:prstGeom prst="wedgeRectCallout">
            <a:avLst>
              <a:gd name="adj1" fmla="val 44663"/>
              <a:gd name="adj2" fmla="val 918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Talks could stretch for ‘months’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2377-782F-2F4B-911C-539621F7F518}"/>
              </a:ext>
            </a:extLst>
          </p:cNvPr>
          <p:cNvSpPr/>
          <p:nvPr/>
        </p:nvSpPr>
        <p:spPr>
          <a:xfrm>
            <a:off x="5038747" y="3327391"/>
            <a:ext cx="494276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D13590-E0AE-8B47-AB5C-3672659B89C6}"/>
              </a:ext>
            </a:extLst>
          </p:cNvPr>
          <p:cNvCxnSpPr>
            <a:cxnSpLocks/>
          </p:cNvCxnSpPr>
          <p:nvPr/>
        </p:nvCxnSpPr>
        <p:spPr>
          <a:xfrm>
            <a:off x="6754036" y="3546673"/>
            <a:ext cx="1341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CA7D6307-A099-684D-9595-2D96A48727BB}"/>
              </a:ext>
            </a:extLst>
          </p:cNvPr>
          <p:cNvSpPr/>
          <p:nvPr/>
        </p:nvSpPr>
        <p:spPr>
          <a:xfrm>
            <a:off x="6672414" y="3686456"/>
            <a:ext cx="1934068" cy="811971"/>
          </a:xfrm>
          <a:prstGeom prst="wedgeRectCallout">
            <a:avLst>
              <a:gd name="adj1" fmla="val -94847"/>
              <a:gd name="adj2" fmla="val 616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Wrap up by end of week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E979E-27F6-8D49-A4A9-F6A71583479D}"/>
              </a:ext>
            </a:extLst>
          </p:cNvPr>
          <p:cNvSpPr/>
          <p:nvPr/>
        </p:nvSpPr>
        <p:spPr>
          <a:xfrm>
            <a:off x="5028371" y="4393883"/>
            <a:ext cx="480331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193A4D-3933-D54B-AFF1-A05E83B48633}"/>
              </a:ext>
            </a:extLst>
          </p:cNvPr>
          <p:cNvCxnSpPr>
            <a:cxnSpLocks/>
          </p:cNvCxnSpPr>
          <p:nvPr/>
        </p:nvCxnSpPr>
        <p:spPr>
          <a:xfrm>
            <a:off x="5062062" y="4757710"/>
            <a:ext cx="2277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4EC2FC-14DD-3045-8F33-370EBDF58F58}"/>
              </a:ext>
            </a:extLst>
          </p:cNvPr>
          <p:cNvCxnSpPr>
            <a:cxnSpLocks/>
          </p:cNvCxnSpPr>
          <p:nvPr/>
        </p:nvCxnSpPr>
        <p:spPr>
          <a:xfrm>
            <a:off x="5053573" y="3699073"/>
            <a:ext cx="553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2AA90C79-3A41-6842-9DC3-15BC0E83B84C}"/>
              </a:ext>
            </a:extLst>
          </p:cNvPr>
          <p:cNvSpPr/>
          <p:nvPr/>
        </p:nvSpPr>
        <p:spPr>
          <a:xfrm>
            <a:off x="1963779" y="5039711"/>
            <a:ext cx="2366483" cy="835571"/>
          </a:xfrm>
          <a:prstGeom prst="wedgeRectCallout">
            <a:avLst>
              <a:gd name="adj1" fmla="val 76118"/>
              <a:gd name="adj2" fmla="val -73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Trump accuses reneging;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39C533-CA8A-004F-9803-8BFD887D6E23}"/>
              </a:ext>
            </a:extLst>
          </p:cNvPr>
          <p:cNvSpPr/>
          <p:nvPr/>
        </p:nvSpPr>
        <p:spPr>
          <a:xfrm>
            <a:off x="5020938" y="4774690"/>
            <a:ext cx="501630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51CE9A-20D6-AB45-B8A9-4F365A627CD8}"/>
              </a:ext>
            </a:extLst>
          </p:cNvPr>
          <p:cNvCxnSpPr>
            <a:cxnSpLocks/>
          </p:cNvCxnSpPr>
          <p:nvPr/>
        </p:nvCxnSpPr>
        <p:spPr>
          <a:xfrm>
            <a:off x="5820098" y="4957367"/>
            <a:ext cx="2335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676D5ED-C5A9-6745-81AB-DBADB686D2E6}"/>
              </a:ext>
            </a:extLst>
          </p:cNvPr>
          <p:cNvSpPr/>
          <p:nvPr/>
        </p:nvSpPr>
        <p:spPr>
          <a:xfrm>
            <a:off x="5029269" y="5124480"/>
            <a:ext cx="501630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8FD3C5-E569-694A-A622-FCEEB3B71045}"/>
              </a:ext>
            </a:extLst>
          </p:cNvPr>
          <p:cNvCxnSpPr>
            <a:cxnSpLocks/>
          </p:cNvCxnSpPr>
          <p:nvPr/>
        </p:nvCxnSpPr>
        <p:spPr>
          <a:xfrm>
            <a:off x="5064477" y="5823445"/>
            <a:ext cx="329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ular Callout 61">
            <a:extLst>
              <a:ext uri="{FF2B5EF4-FFF2-40B4-BE49-F238E27FC236}">
                <a16:creationId xmlns:a16="http://schemas.microsoft.com/office/drawing/2014/main" id="{19641EE4-0F53-3541-8EF2-F7D62ADF80C7}"/>
              </a:ext>
            </a:extLst>
          </p:cNvPr>
          <p:cNvSpPr/>
          <p:nvPr/>
        </p:nvSpPr>
        <p:spPr>
          <a:xfrm>
            <a:off x="5910414" y="6118678"/>
            <a:ext cx="1466571" cy="453107"/>
          </a:xfrm>
          <a:prstGeom prst="wedgeRectCallout">
            <a:avLst>
              <a:gd name="adj1" fmla="val -81658"/>
              <a:gd name="adj2" fmla="val -1202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No plans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96F4D4-537B-4C41-999C-E0E71D8C2DA1}"/>
              </a:ext>
            </a:extLst>
          </p:cNvPr>
          <p:cNvSpPr/>
          <p:nvPr/>
        </p:nvSpPr>
        <p:spPr>
          <a:xfrm>
            <a:off x="5025552" y="5462734"/>
            <a:ext cx="557492" cy="216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80AA5E-00D8-5C46-BA5C-FEB7B5A96934}"/>
              </a:ext>
            </a:extLst>
          </p:cNvPr>
          <p:cNvCxnSpPr>
            <a:cxnSpLocks/>
          </p:cNvCxnSpPr>
          <p:nvPr/>
        </p:nvCxnSpPr>
        <p:spPr>
          <a:xfrm>
            <a:off x="5065532" y="5102333"/>
            <a:ext cx="1305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7F71243-F950-B245-B296-A7F29F1F258C}"/>
              </a:ext>
            </a:extLst>
          </p:cNvPr>
          <p:cNvCxnSpPr>
            <a:cxnSpLocks/>
          </p:cNvCxnSpPr>
          <p:nvPr/>
        </p:nvCxnSpPr>
        <p:spPr>
          <a:xfrm>
            <a:off x="5857269" y="5306772"/>
            <a:ext cx="171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3" grpId="0" animBg="1"/>
      <p:bldP spid="3" grpId="1" animBg="1"/>
      <p:bldP spid="6" grpId="0" animBg="1"/>
      <p:bldP spid="11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9" grpId="0" animBg="1"/>
      <p:bldP spid="39" grpId="1" animBg="1"/>
      <p:bldP spid="40" grpId="0" animBg="1"/>
      <p:bldP spid="46" grpId="0" animBg="1"/>
      <p:bldP spid="46" grpId="1" animBg="1"/>
      <p:bldP spid="47" grpId="0" animBg="1"/>
      <p:bldP spid="56" grpId="0" animBg="1"/>
      <p:bldP spid="62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DBD5-96D6-FA4A-A159-2E2BF199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C0D4E-916C-EB45-A816-F99840C41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12"/>
            <a:ext cx="9144000" cy="65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079848" y="1737643"/>
            <a:ext cx="7239000" cy="395587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China-US Trade:  Issues of Negotiation</a:t>
            </a:r>
          </a:p>
          <a:p>
            <a:pPr lvl="1"/>
            <a:r>
              <a:rPr lang="en-US" sz="2100" dirty="0"/>
              <a:t>Government subsidies to state-owned companies </a:t>
            </a:r>
          </a:p>
          <a:p>
            <a:pPr lvl="1"/>
            <a:r>
              <a:rPr lang="en-US" sz="2100" dirty="0"/>
              <a:t>Chinese purchases of U.S. farm and energy products and services</a:t>
            </a:r>
          </a:p>
          <a:p>
            <a:pPr lvl="1"/>
            <a:r>
              <a:rPr lang="en-US" sz="2100" dirty="0"/>
              <a:t>China’s market-opening efforts in sectors such as financial services and manufacturing</a:t>
            </a:r>
          </a:p>
          <a:p>
            <a:pPr lvl="1"/>
            <a:r>
              <a:rPr lang="en-US" sz="2100" dirty="0"/>
              <a:t>Improving its protection of U.S. intellectual-property rights</a:t>
            </a:r>
          </a:p>
          <a:p>
            <a:pPr lvl="1"/>
            <a:r>
              <a:rPr lang="en-US" sz="2100" dirty="0"/>
              <a:t>Pressure on U.S. companies to share technology</a:t>
            </a:r>
          </a:p>
          <a:p>
            <a:pPr lvl="1"/>
            <a:r>
              <a:rPr lang="en-US" sz="2100" dirty="0"/>
              <a:t>Industrial policies that favor state-controlled companies</a:t>
            </a:r>
          </a:p>
          <a:p>
            <a:pPr lvl="1"/>
            <a:r>
              <a:rPr lang="en-US" sz="2100" dirty="0"/>
              <a:t>Currency stability</a:t>
            </a:r>
          </a:p>
          <a:p>
            <a:pPr lvl="1"/>
            <a:r>
              <a:rPr lang="en-US" sz="2100" dirty="0"/>
              <a:t>Regulatory relief for foreign companies in China</a:t>
            </a:r>
          </a:p>
          <a:p>
            <a:pPr lvl="1"/>
            <a:r>
              <a:rPr lang="en-US" sz="2100" dirty="0"/>
              <a:t>How to enforce any agreements on the above</a:t>
            </a:r>
          </a:p>
          <a:p>
            <a:pPr lvl="2"/>
            <a:r>
              <a:rPr lang="en-US" sz="2100" dirty="0"/>
              <a:t>Reimpose tariffs, or</a:t>
            </a:r>
          </a:p>
          <a:p>
            <a:pPr lvl="2"/>
            <a:r>
              <a:rPr lang="en-US" sz="2100" dirty="0"/>
              <a:t>Leave them in place</a:t>
            </a:r>
          </a:p>
          <a:p>
            <a:pPr lvl="1"/>
            <a:endParaRPr lang="en-US" sz="2100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D95C4D23-6B55-F742-BD31-26C56114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Talks:  Issues</a:t>
            </a:r>
          </a:p>
        </p:txBody>
      </p:sp>
    </p:spTree>
    <p:extLst>
      <p:ext uri="{BB962C8B-B14F-4D97-AF65-F5344CB8AC3E}">
        <p14:creationId xmlns:p14="http://schemas.microsoft.com/office/powerpoint/2010/main" val="4052129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873169" y="1775221"/>
            <a:ext cx="7239000" cy="395587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What Might a China-US Trade Deal Include?</a:t>
            </a:r>
          </a:p>
          <a:p>
            <a:pPr lvl="1"/>
            <a:r>
              <a:rPr lang="en-US" sz="2700" dirty="0"/>
              <a:t>US wants (per FT, 3/25/19):</a:t>
            </a:r>
          </a:p>
          <a:p>
            <a:pPr lvl="2"/>
            <a:r>
              <a:rPr lang="en-US" sz="2700" dirty="0"/>
              <a:t>Huge Chinese purchases of US exports, to reduce US trade deficit</a:t>
            </a:r>
          </a:p>
          <a:p>
            <a:pPr lvl="2"/>
            <a:r>
              <a:rPr lang="en-US" sz="2700" dirty="0"/>
              <a:t>Liberalization of market access for US goods and services</a:t>
            </a:r>
          </a:p>
          <a:p>
            <a:pPr lvl="2"/>
            <a:r>
              <a:rPr lang="en-US" sz="2700" dirty="0"/>
              <a:t>Reform of Chinese industrial policy, especially “forced transfers” of IP</a:t>
            </a:r>
          </a:p>
          <a:p>
            <a:pPr lvl="2">
              <a:buFont typeface="Wingdings" pitchFamily="2" charset="2"/>
              <a:buChar char="Ø"/>
            </a:pPr>
            <a:r>
              <a:rPr lang="en-US" sz="2700" dirty="0"/>
              <a:t>US permitted to use punitive tariffs if these are violated, without China retaliating or complaining to WTO</a:t>
            </a:r>
          </a:p>
          <a:p>
            <a:pPr lvl="1"/>
            <a:r>
              <a:rPr lang="en-US" sz="2700" dirty="0"/>
              <a:t>China wants:</a:t>
            </a:r>
          </a:p>
          <a:p>
            <a:pPr lvl="2"/>
            <a:r>
              <a:rPr lang="en-US" sz="2700" dirty="0"/>
              <a:t>Removal of US tariffs</a:t>
            </a:r>
          </a:p>
          <a:p>
            <a:pPr lvl="1"/>
            <a:endParaRPr lang="en-US" sz="2700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691176E9-D515-4847-B44D-5671843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756878"/>
            <a:ext cx="8229600" cy="1143000"/>
          </a:xfrm>
        </p:spPr>
        <p:txBody>
          <a:bodyPr/>
          <a:lstStyle/>
          <a:p>
            <a:r>
              <a:rPr lang="en-US" dirty="0"/>
              <a:t>Trade Talks</a:t>
            </a:r>
          </a:p>
        </p:txBody>
      </p:sp>
    </p:spTree>
    <p:extLst>
      <p:ext uri="{BB962C8B-B14F-4D97-AF65-F5344CB8AC3E}">
        <p14:creationId xmlns:p14="http://schemas.microsoft.com/office/powerpoint/2010/main" val="113835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DBD5-96D6-FA4A-A159-2E2BF199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5E9D5-EA21-094C-B927-2E82057550FE}"/>
              </a:ext>
            </a:extLst>
          </p:cNvPr>
          <p:cNvSpPr txBox="1"/>
          <p:nvPr/>
        </p:nvSpPr>
        <p:spPr>
          <a:xfrm>
            <a:off x="1641231" y="2332892"/>
            <a:ext cx="553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That’s it, for now.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51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DBD5-96D6-FA4A-A159-2E2BF199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CFD49A-B40F-C64A-A274-24292F5D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239733"/>
              </p:ext>
            </p:extLst>
          </p:nvPr>
        </p:nvGraphicFramePr>
        <p:xfrm>
          <a:off x="170268" y="786809"/>
          <a:ext cx="8612224" cy="607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B8D736-DBF4-AD41-80F0-BA5C8183DD94}"/>
              </a:ext>
            </a:extLst>
          </p:cNvPr>
          <p:cNvSpPr txBox="1"/>
          <p:nvPr/>
        </p:nvSpPr>
        <p:spPr>
          <a:xfrm>
            <a:off x="1967375" y="2760489"/>
            <a:ext cx="16764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2011-2013</a:t>
            </a:r>
          </a:p>
          <a:p>
            <a:pPr algn="ctr"/>
            <a:r>
              <a:rPr lang="en-US" dirty="0"/>
              <a:t>Eurozone Crisis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C12E227-63D2-124C-A837-ABF3D44FC504}"/>
              </a:ext>
            </a:extLst>
          </p:cNvPr>
          <p:cNvSpPr/>
          <p:nvPr/>
        </p:nvSpPr>
        <p:spPr>
          <a:xfrm rot="16200000" flipV="1">
            <a:off x="2692970" y="2695697"/>
            <a:ext cx="218661" cy="1669810"/>
          </a:xfrm>
          <a:prstGeom prst="rightBrace">
            <a:avLst>
              <a:gd name="adj1" fmla="val 48333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0CB1-D298-FE4B-B8F2-F4AAD1A177AC}"/>
              </a:ext>
            </a:extLst>
          </p:cNvPr>
          <p:cNvSpPr txBox="1"/>
          <p:nvPr/>
        </p:nvSpPr>
        <p:spPr>
          <a:xfrm>
            <a:off x="4456933" y="1818717"/>
            <a:ext cx="14385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1-8/2015</a:t>
            </a:r>
          </a:p>
          <a:p>
            <a:pPr algn="ctr"/>
            <a:r>
              <a:rPr lang="en-US" dirty="0"/>
              <a:t>Greece Crisis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7D3B2CD-E895-FD45-85EF-B6359673B0C5}"/>
              </a:ext>
            </a:extLst>
          </p:cNvPr>
          <p:cNvSpPr/>
          <p:nvPr/>
        </p:nvSpPr>
        <p:spPr>
          <a:xfrm rot="16200000" flipV="1">
            <a:off x="5103505" y="2286471"/>
            <a:ext cx="143662" cy="508537"/>
          </a:xfrm>
          <a:prstGeom prst="rightBrace">
            <a:avLst>
              <a:gd name="adj1" fmla="val 48333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4179B-5FD5-F14D-9097-5220851EFB9E}"/>
              </a:ext>
            </a:extLst>
          </p:cNvPr>
          <p:cNvSpPr txBox="1"/>
          <p:nvPr/>
        </p:nvSpPr>
        <p:spPr>
          <a:xfrm>
            <a:off x="5580528" y="2709452"/>
            <a:ext cx="14385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6/23/2016</a:t>
            </a:r>
          </a:p>
          <a:p>
            <a:pPr algn="ctr"/>
            <a:r>
              <a:rPr lang="en-US" dirty="0"/>
              <a:t>Brexit Vote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71BDD3-79C9-154E-A8C5-89B13F52E660}"/>
              </a:ext>
            </a:extLst>
          </p:cNvPr>
          <p:cNvCxnSpPr/>
          <p:nvPr/>
        </p:nvCxnSpPr>
        <p:spPr>
          <a:xfrm>
            <a:off x="5577272" y="3345227"/>
            <a:ext cx="573630" cy="505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7916246-3444-234D-B4CB-B6EA7517C53C}"/>
              </a:ext>
            </a:extLst>
          </p:cNvPr>
          <p:cNvSpPr/>
          <p:nvPr/>
        </p:nvSpPr>
        <p:spPr>
          <a:xfrm rot="16200000" flipV="1">
            <a:off x="7908103" y="2264774"/>
            <a:ext cx="218661" cy="1086485"/>
          </a:xfrm>
          <a:prstGeom prst="rightBrace">
            <a:avLst>
              <a:gd name="adj1" fmla="val 48333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52166-68CD-5144-94B4-C8945FA64216}"/>
              </a:ext>
            </a:extLst>
          </p:cNvPr>
          <p:cNvSpPr txBox="1"/>
          <p:nvPr/>
        </p:nvSpPr>
        <p:spPr>
          <a:xfrm>
            <a:off x="7282981" y="2014255"/>
            <a:ext cx="145899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3/18-present</a:t>
            </a:r>
          </a:p>
          <a:p>
            <a:pPr algn="ctr"/>
            <a:r>
              <a:rPr lang="en-US" dirty="0"/>
              <a:t>Trade war</a:t>
            </a:r>
          </a:p>
        </p:txBody>
      </p:sp>
    </p:spTree>
    <p:extLst>
      <p:ext uri="{BB962C8B-B14F-4D97-AF65-F5344CB8AC3E}">
        <p14:creationId xmlns:p14="http://schemas.microsoft.com/office/powerpoint/2010/main" val="3963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 this a trade war?  Or will it be?</a:t>
            </a:r>
          </a:p>
          <a:p>
            <a:r>
              <a:rPr lang="en-US" dirty="0"/>
              <a:t>Too soon to say</a:t>
            </a:r>
          </a:p>
          <a:p>
            <a:pPr lvl="1"/>
            <a:r>
              <a:rPr lang="en-US" dirty="0"/>
              <a:t>The safeguard tariffs on solar panels and washing machines were normal uses of trade laws</a:t>
            </a:r>
          </a:p>
          <a:p>
            <a:pPr lvl="1"/>
            <a:r>
              <a:rPr lang="en-US" dirty="0"/>
              <a:t>The national security tariffs on steel and aluminum were </a:t>
            </a:r>
            <a:r>
              <a:rPr lang="en-US" u="sng" dirty="0"/>
              <a:t>not</a:t>
            </a:r>
            <a:r>
              <a:rPr lang="en-US" dirty="0"/>
              <a:t> normal, but were vastly scaled back to mostly China and Russia</a:t>
            </a:r>
          </a:p>
          <a:p>
            <a:pPr lvl="1"/>
            <a:r>
              <a:rPr lang="en-US" dirty="0"/>
              <a:t>The tariffs on China, just announced, are still unknown</a:t>
            </a:r>
          </a:p>
          <a:p>
            <a:r>
              <a:rPr lang="en-US" dirty="0"/>
              <a:t>Don’t know yet if there will be</a:t>
            </a:r>
          </a:p>
          <a:p>
            <a:pPr lvl="1"/>
            <a:r>
              <a:rPr lang="en-US" dirty="0"/>
              <a:t>Retaliation</a:t>
            </a:r>
          </a:p>
          <a:p>
            <a:pPr lvl="1"/>
            <a:r>
              <a:rPr lang="en-US" dirty="0"/>
              <a:t>Counter-retaliation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4C502-416D-874E-B351-75AA1637AFBC}"/>
              </a:ext>
            </a:extLst>
          </p:cNvPr>
          <p:cNvSpPr txBox="1"/>
          <p:nvPr/>
        </p:nvSpPr>
        <p:spPr>
          <a:xfrm rot="947695">
            <a:off x="3484607" y="1112107"/>
            <a:ext cx="4992129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Slide from Faculty Lunch</a:t>
            </a:r>
            <a:r>
              <a:rPr lang="en-US" sz="3600">
                <a:solidFill>
                  <a:srgbClr val="002060"/>
                </a:solidFill>
              </a:rPr>
              <a:t>, Mar </a:t>
            </a:r>
            <a:r>
              <a:rPr lang="en-US" sz="3600" dirty="0">
                <a:solidFill>
                  <a:srgbClr val="002060"/>
                </a:solidFill>
              </a:rPr>
              <a:t>27, 2018</a:t>
            </a:r>
          </a:p>
        </p:txBody>
      </p:sp>
    </p:spTree>
    <p:extLst>
      <p:ext uri="{BB962C8B-B14F-4D97-AF65-F5344CB8AC3E}">
        <p14:creationId xmlns:p14="http://schemas.microsoft.com/office/powerpoint/2010/main" val="29340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know:  It is a trade war!</a:t>
            </a:r>
          </a:p>
          <a:p>
            <a:pPr lvl="1"/>
            <a:r>
              <a:rPr lang="en-US" dirty="0"/>
              <a:t>Steel and Aluminum tariffs were extended to EU, Canada, Mexico</a:t>
            </a:r>
          </a:p>
          <a:p>
            <a:pPr lvl="1"/>
            <a:r>
              <a:rPr lang="en-US" dirty="0"/>
              <a:t>Tariffs were levied in 3 rounds on China</a:t>
            </a:r>
          </a:p>
          <a:p>
            <a:pPr lvl="1"/>
            <a:r>
              <a:rPr lang="en-US" dirty="0"/>
              <a:t>All were retaliated against with tariffs on US exports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8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 </a:t>
            </a:r>
            <a:r>
              <a:rPr lang="en-US" sz="2000" dirty="0">
                <a:solidFill>
                  <a:srgbClr val="00B050"/>
                </a:solidFill>
              </a:rPr>
              <a:t>(&amp; beneficiaries)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Soybeans (FT 6/24/18: US tariffs tip </a:t>
            </a:r>
            <a:r>
              <a:rPr lang="en-US" sz="1800" dirty="0" err="1">
                <a:solidFill>
                  <a:srgbClr val="00B050"/>
                </a:solidFill>
              </a:rPr>
              <a:t>soyabean</a:t>
            </a:r>
            <a:r>
              <a:rPr lang="en-US" sz="1800" dirty="0">
                <a:solidFill>
                  <a:srgbClr val="00B050"/>
                </a:solidFill>
              </a:rPr>
              <a:t> balance in Brazil’s </a:t>
            </a:r>
            <a:r>
              <a:rPr lang="en-US" sz="1800" dirty="0" err="1">
                <a:solidFill>
                  <a:srgbClr val="00B050"/>
                </a:solidFill>
              </a:rPr>
              <a:t>favour</a:t>
            </a:r>
            <a:r>
              <a:rPr lang="en-US" sz="18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1800" dirty="0"/>
              <a:t>Harley Davidson (FT 6/25/18: US trade war with Europe revs up as Harley-Davidson shifts production)</a:t>
            </a:r>
          </a:p>
          <a:p>
            <a:pPr lvl="1"/>
            <a:r>
              <a:rPr lang="en-US" sz="1800" dirty="0"/>
              <a:t>Cheese (NYT 6/25/18: Trump’s Trade War Could Shut Cheesemakers Out of Foreign Markets)</a:t>
            </a:r>
          </a:p>
          <a:p>
            <a:pPr lvl="1"/>
            <a:r>
              <a:rPr lang="en-US" sz="1800" dirty="0"/>
              <a:t>Chips:  (WSJ 6/26/18: Chip-Equipment Makers in Crosshairs of Trade War)</a:t>
            </a:r>
          </a:p>
          <a:p>
            <a:pPr lvl="1"/>
            <a:r>
              <a:rPr lang="en-US" sz="1800" dirty="0"/>
              <a:t>Farm belt:  (WSJ 7/2/18: Trade Fight Threatens Farm Belt Businesses)</a:t>
            </a:r>
          </a:p>
          <a:p>
            <a:pPr lvl="1"/>
            <a:r>
              <a:rPr lang="en-US" sz="1800" dirty="0"/>
              <a:t>Cars:  (NYT 7/2/18: Automakers Report June Sales and China Tariffs Will Take Effect)</a:t>
            </a:r>
          </a:p>
          <a:p>
            <a:pPr lvl="1"/>
            <a:r>
              <a:rPr lang="en-US" sz="1800" dirty="0"/>
              <a:t>Tech devices:  (FT 7/3/18: Millennials’ </a:t>
            </a:r>
            <a:r>
              <a:rPr lang="en-US" sz="1800" dirty="0" err="1"/>
              <a:t>favourite</a:t>
            </a:r>
            <a:r>
              <a:rPr lang="en-US" sz="1800" dirty="0"/>
              <a:t> gadgets dragged into trade war)</a:t>
            </a:r>
          </a:p>
          <a:p>
            <a:pPr lvl="1"/>
            <a:r>
              <a:rPr lang="en-US" sz="1800" dirty="0"/>
              <a:t>Ketchup:  (FT 7/6/18: American ketchup next on EU’s list of trade targets)</a:t>
            </a:r>
          </a:p>
          <a:p>
            <a:pPr lvl="1"/>
            <a:r>
              <a:rPr lang="en-US" sz="1800" dirty="0"/>
              <a:t>Bourbon:  (FT 7/6/18: No bourbon party in Kentucky as tariffs drown exports)</a:t>
            </a:r>
          </a:p>
          <a:p>
            <a:pPr lvl="1"/>
            <a:r>
              <a:rPr lang="en-US" sz="1800" dirty="0"/>
              <a:t>Rare earths:  (NYT 7/12/18: How Rare Earths (What?) Could Be Crucial in a U.S.-China Trade War)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356F2-2C38-EA43-8701-DFDFB7846732}"/>
              </a:ext>
            </a:extLst>
          </p:cNvPr>
          <p:cNvSpPr/>
          <p:nvPr/>
        </p:nvSpPr>
        <p:spPr>
          <a:xfrm>
            <a:off x="1207477" y="1066800"/>
            <a:ext cx="1078523" cy="4220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14437-83A9-A543-A36A-3F02DB86475A}"/>
              </a:ext>
            </a:extLst>
          </p:cNvPr>
          <p:cNvSpPr/>
          <p:nvPr/>
        </p:nvSpPr>
        <p:spPr>
          <a:xfrm>
            <a:off x="1078523" y="3212123"/>
            <a:ext cx="1324708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75CE65-2E16-C942-8B38-DB5C0D4EAAB4}"/>
              </a:ext>
            </a:extLst>
          </p:cNvPr>
          <p:cNvSpPr/>
          <p:nvPr/>
        </p:nvSpPr>
        <p:spPr>
          <a:xfrm>
            <a:off x="1043354" y="4736123"/>
            <a:ext cx="1324708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0075D8-5932-2F4E-A3BD-048BE4FB8C01}"/>
              </a:ext>
            </a:extLst>
          </p:cNvPr>
          <p:cNvSpPr/>
          <p:nvPr/>
        </p:nvSpPr>
        <p:spPr>
          <a:xfrm>
            <a:off x="1008185" y="5662246"/>
            <a:ext cx="1641230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Michigan:  (NYT 7/13/18: Trump’s Trade War With China Pierces the Heart of Michigan)</a:t>
            </a:r>
          </a:p>
          <a:p>
            <a:pPr lvl="1"/>
            <a:r>
              <a:rPr lang="en-US" sz="1800" dirty="0"/>
              <a:t>Airplanes:  (WSJ 7/16/18: Global Trade Spat Unnerves Plane Makers)</a:t>
            </a:r>
          </a:p>
          <a:p>
            <a:pPr lvl="1"/>
            <a:r>
              <a:rPr lang="en-US" sz="1800" dirty="0"/>
              <a:t>Meat:  (WSJ 7/23/18: 2.5 Billion Pounds of Meat Piles Up in U.S. as Production Grows, Exports Slow)</a:t>
            </a:r>
          </a:p>
          <a:p>
            <a:pPr lvl="1"/>
            <a:r>
              <a:rPr lang="en-US" sz="1800" dirty="0"/>
              <a:t>Coke:  (WSJ 7/26/18: Coke Raising U.S. Soda Prices, Citing Tariffs)</a:t>
            </a:r>
          </a:p>
          <a:p>
            <a:pPr lvl="1"/>
            <a:r>
              <a:rPr lang="en-US" sz="1800" dirty="0"/>
              <a:t>Apple:  (FT 7/29/18: Apple accessories at risk from Trump tariff threat)</a:t>
            </a:r>
          </a:p>
          <a:p>
            <a:pPr lvl="1"/>
            <a:r>
              <a:rPr lang="en-US" sz="1800" dirty="0"/>
              <a:t>Almonds:  (WSJ 7/30/18: U.S. Almond Farmers Are Reeling From Chinese Tariffs)</a:t>
            </a:r>
          </a:p>
          <a:p>
            <a:pPr lvl="1"/>
            <a:r>
              <a:rPr lang="en-US" sz="1800" dirty="0"/>
              <a:t>Honda:  (WSJ 8/1/18: Motorcycles Are Helping Honda Get a Handle on Tariffs)</a:t>
            </a:r>
          </a:p>
          <a:p>
            <a:pPr lvl="1"/>
            <a:r>
              <a:rPr lang="en-US" sz="1800" dirty="0"/>
              <a:t>Pig feet:  (WP 8/1/18: Chinese merchants fear Trump’s trade war is hurting a popular snack: Pig feet)</a:t>
            </a:r>
          </a:p>
          <a:p>
            <a:pPr lvl="1"/>
            <a:r>
              <a:rPr lang="en-US" sz="1800" dirty="0"/>
              <a:t>Copper:  (WSJ 8/2/18: Copper Drops on New Tariff Threats)</a:t>
            </a:r>
          </a:p>
          <a:p>
            <a:pPr lvl="1"/>
            <a:r>
              <a:rPr lang="en-US" sz="1800" dirty="0"/>
              <a:t>Kidney beans:  (WSJ 8/3/18: Kidney Beans Piled to the Rafters: Tariffs Are Biting in Farm Country)</a:t>
            </a:r>
          </a:p>
          <a:p>
            <a:pPr lvl="1"/>
            <a:r>
              <a:rPr lang="en-US" sz="1800" dirty="0"/>
              <a:t>BMW:  (WSJ 8/3/18:  BMW Weighs Measures to Counter Tariff Impact)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A8CFFA-BF4A-5D45-9EEF-189D7DBDFED7}"/>
              </a:ext>
            </a:extLst>
          </p:cNvPr>
          <p:cNvSpPr/>
          <p:nvPr/>
        </p:nvSpPr>
        <p:spPr>
          <a:xfrm>
            <a:off x="1043354" y="1078523"/>
            <a:ext cx="1324708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B99C6-2903-F547-A82D-086F5001B377}"/>
              </a:ext>
            </a:extLst>
          </p:cNvPr>
          <p:cNvSpPr/>
          <p:nvPr/>
        </p:nvSpPr>
        <p:spPr>
          <a:xfrm>
            <a:off x="973016" y="4466492"/>
            <a:ext cx="1324708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5" y="724212"/>
            <a:ext cx="8229600" cy="5723721"/>
          </a:xfrm>
        </p:spPr>
        <p:txBody>
          <a:bodyPr>
            <a:noAutofit/>
          </a:bodyPr>
          <a:lstStyle/>
          <a:p>
            <a:r>
              <a:rPr lang="en-US" sz="2000" dirty="0"/>
              <a:t>Casualties of the Trade War</a:t>
            </a:r>
          </a:p>
          <a:p>
            <a:pPr lvl="1"/>
            <a:r>
              <a:rPr lang="en-US" sz="1800" dirty="0"/>
              <a:t>Cranberries:  (WSJ 8/6/18: U.S. Cranberry Industry Feels the Bite of Retaliatory Tariffs)</a:t>
            </a:r>
          </a:p>
          <a:p>
            <a:pPr lvl="1"/>
            <a:r>
              <a:rPr lang="en-US" sz="1800" dirty="0"/>
              <a:t>Samsung:  (WSJ 8/6/18: Samsung Tries to Navigate Through U.S.-China Trade Crossfire)</a:t>
            </a:r>
          </a:p>
          <a:p>
            <a:pPr lvl="1"/>
            <a:r>
              <a:rPr lang="en-US" sz="1800" dirty="0"/>
              <a:t>Cloud computing:  (FT8/7/18: US-China trade tariffs cast shadow over cloud computing boom)</a:t>
            </a:r>
          </a:p>
          <a:p>
            <a:pPr lvl="1"/>
            <a:r>
              <a:rPr lang="en-US" sz="1800" dirty="0"/>
              <a:t>Small Business:  (WSJ 8/8/18: ‘We Are at the Limit’: Trump’s Tariffs Turn Small Businesses Upside Down)</a:t>
            </a:r>
          </a:p>
          <a:p>
            <a:pPr lvl="1"/>
            <a:r>
              <a:rPr lang="en-US" sz="1800" dirty="0"/>
              <a:t>Natural gas:  (WSJ 8/18/18: Trade Fears Throw Future of U.S. Natural Gas Into Question)</a:t>
            </a:r>
          </a:p>
          <a:p>
            <a:pPr lvl="1"/>
            <a:r>
              <a:rPr lang="en-US" sz="1800" dirty="0"/>
              <a:t>Foreign banks in China:  (FT 8/19/18: Trade war imperils foreign banks’ China plans)</a:t>
            </a:r>
          </a:p>
          <a:p>
            <a:pPr lvl="1"/>
            <a:r>
              <a:rPr lang="en-US" sz="1800" dirty="0"/>
              <a:t>Supply chains:  (FT 9/3/18: Sino-US trade war prompts rethink on supply chains)</a:t>
            </a:r>
          </a:p>
          <a:p>
            <a:pPr lvl="1"/>
            <a:r>
              <a:rPr lang="en-US" sz="1800" dirty="0"/>
              <a:t>Tech startups:  (FT 9/11/18: Tech start-ups bear the brunt of US tariffs on China)</a:t>
            </a:r>
          </a:p>
          <a:p>
            <a:pPr lvl="1"/>
            <a:r>
              <a:rPr lang="en-US" sz="1800" dirty="0"/>
              <a:t>US companies in China:  (FT 9/12/18: Three in five US companies in China hurt by trade war tariffs)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EC56EF-43BE-BA49-8904-34355AAD2047}"/>
              </a:ext>
            </a:extLst>
          </p:cNvPr>
          <p:cNvSpPr/>
          <p:nvPr/>
        </p:nvSpPr>
        <p:spPr>
          <a:xfrm>
            <a:off x="1019908" y="4700954"/>
            <a:ext cx="1875692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10822</TotalTime>
  <Words>3221</Words>
  <Application>Microsoft Macintosh PowerPoint</Application>
  <PresentationFormat>On-screen Show (4:3)</PresentationFormat>
  <Paragraphs>317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Courier New</vt:lpstr>
      <vt:lpstr>Wingdings</vt:lpstr>
      <vt:lpstr>Office Theme</vt:lpstr>
      <vt:lpstr>News from the Trade War</vt:lpstr>
      <vt:lpstr>Source for most of this</vt:lpstr>
      <vt:lpstr>PowerPoint Presentation</vt:lpstr>
      <vt:lpstr>PowerPoint Presentation</vt:lpstr>
      <vt:lpstr>Trade War?</vt:lpstr>
      <vt:lpstr>Trade War!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Tariffs</vt:lpstr>
      <vt:lpstr>PowerPoint Presentation</vt:lpstr>
      <vt:lpstr>PowerPoint Presentation</vt:lpstr>
      <vt:lpstr>PowerPoint Presentation</vt:lpstr>
      <vt:lpstr>PowerPoint Presentation</vt:lpstr>
      <vt:lpstr>Trade War</vt:lpstr>
      <vt:lpstr>Trade War</vt:lpstr>
      <vt:lpstr>PowerPoint Presentation</vt:lpstr>
      <vt:lpstr>PowerPoint Presentation</vt:lpstr>
      <vt:lpstr>Trade War</vt:lpstr>
      <vt:lpstr>Trade Talks</vt:lpstr>
      <vt:lpstr>Trade Talks</vt:lpstr>
      <vt:lpstr>Trade Talks:  Calendar</vt:lpstr>
      <vt:lpstr>Trade Talks:  Headlines</vt:lpstr>
      <vt:lpstr>Trade Talks:  Headlines</vt:lpstr>
      <vt:lpstr>Trade Talks:  Issues</vt:lpstr>
      <vt:lpstr>Trade Talks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131</cp:revision>
  <cp:lastPrinted>2019-05-28T15:40:23Z</cp:lastPrinted>
  <dcterms:created xsi:type="dcterms:W3CDTF">2012-05-22T13:39:22Z</dcterms:created>
  <dcterms:modified xsi:type="dcterms:W3CDTF">2019-05-28T21:12:22Z</dcterms:modified>
</cp:coreProperties>
</file>